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1"/>
  </p:notesMasterIdLst>
  <p:handoutMasterIdLst>
    <p:handoutMasterId r:id="rId12"/>
  </p:handoutMasterIdLst>
  <p:sldIdLst>
    <p:sldId id="257" r:id="rId2"/>
    <p:sldId id="258" r:id="rId3"/>
    <p:sldId id="259" r:id="rId4"/>
    <p:sldId id="265" r:id="rId5"/>
    <p:sldId id="261" r:id="rId6"/>
    <p:sldId id="262" r:id="rId7"/>
    <p:sldId id="263" r:id="rId8"/>
    <p:sldId id="266" r:id="rId9"/>
    <p:sldId id="264" r:id="rId10"/>
  </p:sldIdLst>
  <p:sldSz cx="7772400" cy="10423525"/>
  <p:notesSz cx="7104063" cy="10234613"/>
  <p:defaultTextStyle>
    <a:defPPr>
      <a:defRPr lang="en-US"/>
    </a:defPPr>
    <a:lvl1pPr marL="0" algn="l" defTabSz="457190" rtl="0" eaLnBrk="1" latinLnBrk="0" hangingPunct="1">
      <a:defRPr sz="1800" kern="1200">
        <a:solidFill>
          <a:schemeClr val="tx1"/>
        </a:solidFill>
        <a:latin typeface="+mn-lt"/>
        <a:ea typeface="+mn-ea"/>
        <a:cs typeface="+mn-cs"/>
      </a:defRPr>
    </a:lvl1pPr>
    <a:lvl2pPr marL="457190" algn="l" defTabSz="457190" rtl="0" eaLnBrk="1" latinLnBrk="0" hangingPunct="1">
      <a:defRPr sz="1800" kern="1200">
        <a:solidFill>
          <a:schemeClr val="tx1"/>
        </a:solidFill>
        <a:latin typeface="+mn-lt"/>
        <a:ea typeface="+mn-ea"/>
        <a:cs typeface="+mn-cs"/>
      </a:defRPr>
    </a:lvl2pPr>
    <a:lvl3pPr marL="914381" algn="l" defTabSz="457190" rtl="0" eaLnBrk="1" latinLnBrk="0" hangingPunct="1">
      <a:defRPr sz="1800" kern="1200">
        <a:solidFill>
          <a:schemeClr val="tx1"/>
        </a:solidFill>
        <a:latin typeface="+mn-lt"/>
        <a:ea typeface="+mn-ea"/>
        <a:cs typeface="+mn-cs"/>
      </a:defRPr>
    </a:lvl3pPr>
    <a:lvl4pPr marL="1371571" algn="l" defTabSz="457190" rtl="0" eaLnBrk="1" latinLnBrk="0" hangingPunct="1">
      <a:defRPr sz="1800" kern="1200">
        <a:solidFill>
          <a:schemeClr val="tx1"/>
        </a:solidFill>
        <a:latin typeface="+mn-lt"/>
        <a:ea typeface="+mn-ea"/>
        <a:cs typeface="+mn-cs"/>
      </a:defRPr>
    </a:lvl4pPr>
    <a:lvl5pPr marL="1828761" algn="l" defTabSz="457190" rtl="0" eaLnBrk="1" latinLnBrk="0" hangingPunct="1">
      <a:defRPr sz="1800" kern="1200">
        <a:solidFill>
          <a:schemeClr val="tx1"/>
        </a:solidFill>
        <a:latin typeface="+mn-lt"/>
        <a:ea typeface="+mn-ea"/>
        <a:cs typeface="+mn-cs"/>
      </a:defRPr>
    </a:lvl5pPr>
    <a:lvl6pPr marL="2285952" algn="l" defTabSz="457190" rtl="0" eaLnBrk="1" latinLnBrk="0" hangingPunct="1">
      <a:defRPr sz="1800" kern="1200">
        <a:solidFill>
          <a:schemeClr val="tx1"/>
        </a:solidFill>
        <a:latin typeface="+mn-lt"/>
        <a:ea typeface="+mn-ea"/>
        <a:cs typeface="+mn-cs"/>
      </a:defRPr>
    </a:lvl6pPr>
    <a:lvl7pPr marL="2743142" algn="l" defTabSz="457190" rtl="0" eaLnBrk="1" latinLnBrk="0" hangingPunct="1">
      <a:defRPr sz="1800" kern="1200">
        <a:solidFill>
          <a:schemeClr val="tx1"/>
        </a:solidFill>
        <a:latin typeface="+mn-lt"/>
        <a:ea typeface="+mn-ea"/>
        <a:cs typeface="+mn-cs"/>
      </a:defRPr>
    </a:lvl7pPr>
    <a:lvl8pPr marL="3200333" algn="l" defTabSz="457190" rtl="0" eaLnBrk="1" latinLnBrk="0" hangingPunct="1">
      <a:defRPr sz="1800" kern="1200">
        <a:solidFill>
          <a:schemeClr val="tx1"/>
        </a:solidFill>
        <a:latin typeface="+mn-lt"/>
        <a:ea typeface="+mn-ea"/>
        <a:cs typeface="+mn-cs"/>
      </a:defRPr>
    </a:lvl8pPr>
    <a:lvl9pPr marL="3657523" algn="l" defTabSz="45719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0" d="100"/>
          <a:sy n="80" d="100"/>
        </p:scale>
        <p:origin x="1824" y="-168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3293"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975A14-5A20-3D3E-13A0-0BB31E8C4886}"/>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MY" dirty="0"/>
          </a:p>
        </p:txBody>
      </p:sp>
      <p:sp>
        <p:nvSpPr>
          <p:cNvPr id="3" name="Date Placeholder 2">
            <a:extLst>
              <a:ext uri="{FF2B5EF4-FFF2-40B4-BE49-F238E27FC236}">
                <a16:creationId xmlns:a16="http://schemas.microsoft.com/office/drawing/2014/main" id="{E4F35D70-0B15-9267-D11C-35D0FFF6E258}"/>
              </a:ext>
            </a:extLst>
          </p:cNvPr>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8E7E9594-3BFC-485E-804E-674E2F139E69}" type="datetimeFigureOut">
              <a:rPr lang="en-MY" smtClean="0"/>
              <a:t>15/2/2024</a:t>
            </a:fld>
            <a:endParaRPr lang="en-MY"/>
          </a:p>
        </p:txBody>
      </p:sp>
      <p:sp>
        <p:nvSpPr>
          <p:cNvPr id="4" name="Footer Placeholder 3">
            <a:extLst>
              <a:ext uri="{FF2B5EF4-FFF2-40B4-BE49-F238E27FC236}">
                <a16:creationId xmlns:a16="http://schemas.microsoft.com/office/drawing/2014/main" id="{474E9FD6-5AC3-94F7-EBD7-E6F142DD2A9E}"/>
              </a:ext>
            </a:extLst>
          </p:cNvPr>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a:extLst>
              <a:ext uri="{FF2B5EF4-FFF2-40B4-BE49-F238E27FC236}">
                <a16:creationId xmlns:a16="http://schemas.microsoft.com/office/drawing/2014/main" id="{85415F99-7431-D0C2-D682-D19E680A6DBC}"/>
              </a:ext>
            </a:extLst>
          </p:cNvPr>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F9DE576F-035C-40F4-B0D5-E2D0F728527E}" type="slidenum">
              <a:rPr lang="en-MY" smtClean="0"/>
              <a:t>‹#›</a:t>
            </a:fld>
            <a:endParaRPr lang="en-MY"/>
          </a:p>
        </p:txBody>
      </p:sp>
    </p:spTree>
    <p:extLst>
      <p:ext uri="{BB962C8B-B14F-4D97-AF65-F5344CB8AC3E}">
        <p14:creationId xmlns:p14="http://schemas.microsoft.com/office/powerpoint/2010/main" val="233789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ACF35321-7B46-4A8D-A508-3EE9EACFFC89}" type="datetimeFigureOut">
              <a:rPr lang="en-MY" smtClean="0"/>
              <a:t>15/2/2024</a:t>
            </a:fld>
            <a:endParaRPr lang="en-MY"/>
          </a:p>
        </p:txBody>
      </p:sp>
      <p:sp>
        <p:nvSpPr>
          <p:cNvPr id="4" name="Slide Image Placeholder 3"/>
          <p:cNvSpPr>
            <a:spLocks noGrp="1" noRot="1" noChangeAspect="1"/>
          </p:cNvSpPr>
          <p:nvPr>
            <p:ph type="sldImg" idx="2"/>
          </p:nvPr>
        </p:nvSpPr>
        <p:spPr>
          <a:xfrm>
            <a:off x="2265363" y="1279525"/>
            <a:ext cx="2574925" cy="34544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en-MY" dirty="0"/>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D5F9DA77-9694-4896-8D66-DF9F7769D6F8}" type="slidenum">
              <a:rPr lang="en-MY" smtClean="0"/>
              <a:t>‹#›</a:t>
            </a:fld>
            <a:endParaRPr lang="en-MY"/>
          </a:p>
        </p:txBody>
      </p:sp>
    </p:spTree>
    <p:extLst>
      <p:ext uri="{BB962C8B-B14F-4D97-AF65-F5344CB8AC3E}">
        <p14:creationId xmlns:p14="http://schemas.microsoft.com/office/powerpoint/2010/main" val="2528890301"/>
      </p:ext>
    </p:extLst>
  </p:cSld>
  <p:clrMap bg1="lt1" tx1="dk1" bg2="lt2" tx2="dk2" accent1="accent1" accent2="accent2" accent3="accent3" accent4="accent4" accent5="accent5" accent6="accent6" hlink="hlink" folHlink="folHlink"/>
  <p:notesStyle>
    <a:lvl1pPr marL="0" algn="l" defTabSz="952602" rtl="0" eaLnBrk="1" latinLnBrk="0" hangingPunct="1">
      <a:defRPr sz="1250" kern="1200">
        <a:solidFill>
          <a:schemeClr val="tx1"/>
        </a:solidFill>
        <a:latin typeface="+mn-lt"/>
        <a:ea typeface="+mn-ea"/>
        <a:cs typeface="+mn-cs"/>
      </a:defRPr>
    </a:lvl1pPr>
    <a:lvl2pPr marL="476301" algn="l" defTabSz="952602" rtl="0" eaLnBrk="1" latinLnBrk="0" hangingPunct="1">
      <a:defRPr sz="1250" kern="1200">
        <a:solidFill>
          <a:schemeClr val="tx1"/>
        </a:solidFill>
        <a:latin typeface="+mn-lt"/>
        <a:ea typeface="+mn-ea"/>
        <a:cs typeface="+mn-cs"/>
      </a:defRPr>
    </a:lvl2pPr>
    <a:lvl3pPr marL="952602" algn="l" defTabSz="952602" rtl="0" eaLnBrk="1" latinLnBrk="0" hangingPunct="1">
      <a:defRPr sz="1250" kern="1200">
        <a:solidFill>
          <a:schemeClr val="tx1"/>
        </a:solidFill>
        <a:latin typeface="+mn-lt"/>
        <a:ea typeface="+mn-ea"/>
        <a:cs typeface="+mn-cs"/>
      </a:defRPr>
    </a:lvl3pPr>
    <a:lvl4pPr marL="1428903" algn="l" defTabSz="952602" rtl="0" eaLnBrk="1" latinLnBrk="0" hangingPunct="1">
      <a:defRPr sz="1250" kern="1200">
        <a:solidFill>
          <a:schemeClr val="tx1"/>
        </a:solidFill>
        <a:latin typeface="+mn-lt"/>
        <a:ea typeface="+mn-ea"/>
        <a:cs typeface="+mn-cs"/>
      </a:defRPr>
    </a:lvl4pPr>
    <a:lvl5pPr marL="1905204" algn="l" defTabSz="952602" rtl="0" eaLnBrk="1" latinLnBrk="0" hangingPunct="1">
      <a:defRPr sz="1250" kern="1200">
        <a:solidFill>
          <a:schemeClr val="tx1"/>
        </a:solidFill>
        <a:latin typeface="+mn-lt"/>
        <a:ea typeface="+mn-ea"/>
        <a:cs typeface="+mn-cs"/>
      </a:defRPr>
    </a:lvl5pPr>
    <a:lvl6pPr marL="2381505" algn="l" defTabSz="952602" rtl="0" eaLnBrk="1" latinLnBrk="0" hangingPunct="1">
      <a:defRPr sz="1250" kern="1200">
        <a:solidFill>
          <a:schemeClr val="tx1"/>
        </a:solidFill>
        <a:latin typeface="+mn-lt"/>
        <a:ea typeface="+mn-ea"/>
        <a:cs typeface="+mn-cs"/>
      </a:defRPr>
    </a:lvl6pPr>
    <a:lvl7pPr marL="2857806" algn="l" defTabSz="952602" rtl="0" eaLnBrk="1" latinLnBrk="0" hangingPunct="1">
      <a:defRPr sz="1250" kern="1200">
        <a:solidFill>
          <a:schemeClr val="tx1"/>
        </a:solidFill>
        <a:latin typeface="+mn-lt"/>
        <a:ea typeface="+mn-ea"/>
        <a:cs typeface="+mn-cs"/>
      </a:defRPr>
    </a:lvl7pPr>
    <a:lvl8pPr marL="3334107" algn="l" defTabSz="952602" rtl="0" eaLnBrk="1" latinLnBrk="0" hangingPunct="1">
      <a:defRPr sz="1250" kern="1200">
        <a:solidFill>
          <a:schemeClr val="tx1"/>
        </a:solidFill>
        <a:latin typeface="+mn-lt"/>
        <a:ea typeface="+mn-ea"/>
        <a:cs typeface="+mn-cs"/>
      </a:defRPr>
    </a:lvl8pPr>
    <a:lvl9pPr marL="3810408" algn="l" defTabSz="952602" rtl="0" eaLnBrk="1" latinLnBrk="0" hangingPunct="1">
      <a:defRPr sz="12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025" y="9728623"/>
            <a:ext cx="7770376" cy="6949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1" y="9627574"/>
            <a:ext cx="7770376" cy="972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99516" y="1153538"/>
            <a:ext cx="6412230" cy="5420233"/>
          </a:xfrm>
        </p:spPr>
        <p:txBody>
          <a:bodyPr anchor="b">
            <a:normAutofit/>
          </a:bodyPr>
          <a:lstStyle>
            <a:lvl1pPr algn="l">
              <a:lnSpc>
                <a:spcPct val="85000"/>
              </a:lnSpc>
              <a:defRPr sz="6800" spc="-43"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701282" y="6772131"/>
            <a:ext cx="6412230" cy="1737254"/>
          </a:xfrm>
        </p:spPr>
        <p:txBody>
          <a:bodyPr lIns="91440" rIns="91440">
            <a:normAutofit/>
          </a:bodyPr>
          <a:lstStyle>
            <a:lvl1pPr marL="0" indent="0" algn="l">
              <a:buNone/>
              <a:defRPr sz="2040" cap="all" spc="170" baseline="0">
                <a:solidFill>
                  <a:schemeClr val="tx2"/>
                </a:solidFill>
                <a:latin typeface="+mj-lt"/>
              </a:defRPr>
            </a:lvl1pPr>
            <a:lvl2pPr marL="388620" indent="0" algn="ctr">
              <a:buNone/>
              <a:defRPr sz="2040"/>
            </a:lvl2pPr>
            <a:lvl3pPr marL="777240" indent="0" algn="ctr">
              <a:buNone/>
              <a:defRPr sz="2040"/>
            </a:lvl3pPr>
            <a:lvl4pPr marL="1165860" indent="0" algn="ctr">
              <a:buNone/>
              <a:defRPr sz="1700"/>
            </a:lvl4pPr>
            <a:lvl5pPr marL="1554480" indent="0" algn="ctr">
              <a:buNone/>
              <a:defRPr sz="1700"/>
            </a:lvl5pPr>
            <a:lvl6pPr marL="1943100" indent="0" algn="ctr">
              <a:buNone/>
              <a:defRPr sz="1700"/>
            </a:lvl6pPr>
            <a:lvl7pPr marL="2331720" indent="0" algn="ctr">
              <a:buNone/>
              <a:defRPr sz="1700"/>
            </a:lvl7pPr>
            <a:lvl8pPr marL="2720340" indent="0" algn="ctr">
              <a:buNone/>
              <a:defRPr sz="1700"/>
            </a:lvl8pPr>
            <a:lvl9pPr marL="3108960" indent="0" algn="ctr">
              <a:buNone/>
              <a:defRPr sz="17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CC45C2-C19B-463C-8D4E-F069EB320C3B}" type="datetimeFigureOut">
              <a:rPr lang="en-MY" smtClean="0"/>
              <a:t>15/2/2024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48CCD77-C84F-4E8D-83EE-284339F6FC63}" type="slidenum">
              <a:rPr lang="en-MY" smtClean="0"/>
              <a:t>‹#›</a:t>
            </a:fld>
            <a:endParaRPr lang="en-MY"/>
          </a:p>
        </p:txBody>
      </p:sp>
      <p:cxnSp>
        <p:nvCxnSpPr>
          <p:cNvPr id="9" name="Straight Connector 8"/>
          <p:cNvCxnSpPr/>
          <p:nvPr/>
        </p:nvCxnSpPr>
        <p:spPr>
          <a:xfrm>
            <a:off x="769882" y="6601566"/>
            <a:ext cx="629564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7253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CC45C2-C19B-463C-8D4E-F069EB320C3B}" type="datetimeFigureOut">
              <a:rPr lang="en-MY" smtClean="0"/>
              <a:t>15/2/2024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48CCD77-C84F-4E8D-83EE-284339F6FC63}" type="slidenum">
              <a:rPr lang="en-MY" smtClean="0"/>
              <a:t>‹#›</a:t>
            </a:fld>
            <a:endParaRPr lang="en-MY"/>
          </a:p>
        </p:txBody>
      </p:sp>
    </p:spTree>
    <p:extLst>
      <p:ext uri="{BB962C8B-B14F-4D97-AF65-F5344CB8AC3E}">
        <p14:creationId xmlns:p14="http://schemas.microsoft.com/office/powerpoint/2010/main" val="2635120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025" y="9728623"/>
            <a:ext cx="7770376" cy="6949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1" y="9627574"/>
            <a:ext cx="7770376" cy="972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5562125" y="630427"/>
            <a:ext cx="1675923" cy="875074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630427"/>
            <a:ext cx="4930617" cy="8750745"/>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CC45C2-C19B-463C-8D4E-F069EB320C3B}" type="datetimeFigureOut">
              <a:rPr lang="en-MY" smtClean="0"/>
              <a:t>15/2/2024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48CCD77-C84F-4E8D-83EE-284339F6FC63}" type="slidenum">
              <a:rPr lang="en-MY" smtClean="0"/>
              <a:t>‹#›</a:t>
            </a:fld>
            <a:endParaRPr lang="en-MY"/>
          </a:p>
        </p:txBody>
      </p:sp>
    </p:spTree>
    <p:extLst>
      <p:ext uri="{BB962C8B-B14F-4D97-AF65-F5344CB8AC3E}">
        <p14:creationId xmlns:p14="http://schemas.microsoft.com/office/powerpoint/2010/main" val="386882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CC45C2-C19B-463C-8D4E-F069EB320C3B}" type="datetimeFigureOut">
              <a:rPr lang="en-MY" smtClean="0"/>
              <a:t>15/2/2024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48CCD77-C84F-4E8D-83EE-284339F6FC63}" type="slidenum">
              <a:rPr lang="en-MY" smtClean="0"/>
              <a:t>‹#›</a:t>
            </a:fld>
            <a:endParaRPr lang="en-MY"/>
          </a:p>
        </p:txBody>
      </p:sp>
    </p:spTree>
    <p:extLst>
      <p:ext uri="{BB962C8B-B14F-4D97-AF65-F5344CB8AC3E}">
        <p14:creationId xmlns:p14="http://schemas.microsoft.com/office/powerpoint/2010/main" val="384843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025" y="9728623"/>
            <a:ext cx="7770376" cy="6949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1" y="9627574"/>
            <a:ext cx="7770376" cy="972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9516" y="1153538"/>
            <a:ext cx="6412230" cy="5420233"/>
          </a:xfrm>
        </p:spPr>
        <p:txBody>
          <a:bodyPr anchor="b" anchorCtr="0">
            <a:normAutofit/>
          </a:bodyPr>
          <a:lstStyle>
            <a:lvl1pPr>
              <a:lnSpc>
                <a:spcPct val="85000"/>
              </a:lnSpc>
              <a:defRPr sz="68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516" y="6768342"/>
            <a:ext cx="6412230" cy="1737254"/>
          </a:xfrm>
        </p:spPr>
        <p:txBody>
          <a:bodyPr lIns="91440" rIns="91440" anchor="t" anchorCtr="0">
            <a:normAutofit/>
          </a:bodyPr>
          <a:lstStyle>
            <a:lvl1pPr marL="0" indent="0">
              <a:buNone/>
              <a:defRPr sz="2040" cap="all" spc="170" baseline="0">
                <a:solidFill>
                  <a:schemeClr val="tx2"/>
                </a:solidFill>
                <a:latin typeface="+mj-lt"/>
              </a:defRPr>
            </a:lvl1pPr>
            <a:lvl2pPr marL="388620" indent="0">
              <a:buNone/>
              <a:defRPr sz="1530">
                <a:solidFill>
                  <a:schemeClr val="tx1">
                    <a:tint val="75000"/>
                  </a:schemeClr>
                </a:solidFill>
              </a:defRPr>
            </a:lvl2pPr>
            <a:lvl3pPr marL="777240" indent="0">
              <a:buNone/>
              <a:defRPr sz="1360">
                <a:solidFill>
                  <a:schemeClr val="tx1">
                    <a:tint val="75000"/>
                  </a:schemeClr>
                </a:solidFill>
              </a:defRPr>
            </a:lvl3pPr>
            <a:lvl4pPr marL="1165860" indent="0">
              <a:buNone/>
              <a:defRPr sz="1190">
                <a:solidFill>
                  <a:schemeClr val="tx1">
                    <a:tint val="75000"/>
                  </a:schemeClr>
                </a:solidFill>
              </a:defRPr>
            </a:lvl4pPr>
            <a:lvl5pPr marL="1554480" indent="0">
              <a:buNone/>
              <a:defRPr sz="1190">
                <a:solidFill>
                  <a:schemeClr val="tx1">
                    <a:tint val="75000"/>
                  </a:schemeClr>
                </a:solidFill>
              </a:defRPr>
            </a:lvl5pPr>
            <a:lvl6pPr marL="1943100" indent="0">
              <a:buNone/>
              <a:defRPr sz="1190">
                <a:solidFill>
                  <a:schemeClr val="tx1">
                    <a:tint val="75000"/>
                  </a:schemeClr>
                </a:solidFill>
              </a:defRPr>
            </a:lvl6pPr>
            <a:lvl7pPr marL="2331720" indent="0">
              <a:buNone/>
              <a:defRPr sz="1190">
                <a:solidFill>
                  <a:schemeClr val="tx1">
                    <a:tint val="75000"/>
                  </a:schemeClr>
                </a:solidFill>
              </a:defRPr>
            </a:lvl7pPr>
            <a:lvl8pPr marL="2720340" indent="0">
              <a:buNone/>
              <a:defRPr sz="1190">
                <a:solidFill>
                  <a:schemeClr val="tx1">
                    <a:tint val="75000"/>
                  </a:schemeClr>
                </a:solidFill>
              </a:defRPr>
            </a:lvl8pPr>
            <a:lvl9pPr marL="3108960" indent="0">
              <a:buNone/>
              <a:defRPr sz="119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CC45C2-C19B-463C-8D4E-F069EB320C3B}" type="datetimeFigureOut">
              <a:rPr lang="en-MY" smtClean="0"/>
              <a:t>15/2/2024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48CCD77-C84F-4E8D-83EE-284339F6FC63}" type="slidenum">
              <a:rPr lang="en-MY" smtClean="0"/>
              <a:t>‹#›</a:t>
            </a:fld>
            <a:endParaRPr lang="en-MY"/>
          </a:p>
        </p:txBody>
      </p:sp>
      <p:cxnSp>
        <p:nvCxnSpPr>
          <p:cNvPr id="9" name="Straight Connector 8"/>
          <p:cNvCxnSpPr/>
          <p:nvPr/>
        </p:nvCxnSpPr>
        <p:spPr>
          <a:xfrm>
            <a:off x="769882" y="6601566"/>
            <a:ext cx="629564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993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699516" y="435612"/>
            <a:ext cx="6412230" cy="22050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99516" y="2805345"/>
            <a:ext cx="3147822" cy="61151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63924" y="2805350"/>
            <a:ext cx="3147822" cy="61151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CC45C2-C19B-463C-8D4E-F069EB320C3B}" type="datetimeFigureOut">
              <a:rPr lang="en-MY" smtClean="0"/>
              <a:t>15/2/2024</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548CCD77-C84F-4E8D-83EE-284339F6FC63}" type="slidenum">
              <a:rPr lang="en-MY" smtClean="0"/>
              <a:t>‹#›</a:t>
            </a:fld>
            <a:endParaRPr lang="en-MY"/>
          </a:p>
        </p:txBody>
      </p:sp>
    </p:spTree>
    <p:extLst>
      <p:ext uri="{BB962C8B-B14F-4D97-AF65-F5344CB8AC3E}">
        <p14:creationId xmlns:p14="http://schemas.microsoft.com/office/powerpoint/2010/main" val="2778568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99516" y="435612"/>
            <a:ext cx="6412230" cy="22050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9516" y="2805828"/>
            <a:ext cx="3147822" cy="1119080"/>
          </a:xfrm>
        </p:spPr>
        <p:txBody>
          <a:bodyPr lIns="91440" rIns="91440" anchor="ctr">
            <a:normAutofit/>
          </a:bodyPr>
          <a:lstStyle>
            <a:lvl1pPr marL="0" indent="0">
              <a:buNone/>
              <a:defRPr sz="1700" b="0" cap="all" baseline="0">
                <a:solidFill>
                  <a:schemeClr val="tx2"/>
                </a:solidFill>
              </a:defRPr>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699516" y="3924909"/>
            <a:ext cx="3147822" cy="49955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63924" y="2805828"/>
            <a:ext cx="3147822" cy="1119080"/>
          </a:xfrm>
        </p:spPr>
        <p:txBody>
          <a:bodyPr lIns="91440" rIns="91440" anchor="ctr">
            <a:normAutofit/>
          </a:bodyPr>
          <a:lstStyle>
            <a:lvl1pPr marL="0" indent="0">
              <a:buNone/>
              <a:defRPr sz="1700" b="0" cap="all" baseline="0">
                <a:solidFill>
                  <a:schemeClr val="tx2"/>
                </a:solidFill>
              </a:defRPr>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63924" y="3924909"/>
            <a:ext cx="3147822" cy="49955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CC45C2-C19B-463C-8D4E-F069EB320C3B}" type="datetimeFigureOut">
              <a:rPr lang="en-MY" smtClean="0"/>
              <a:t>15/2/2024</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548CCD77-C84F-4E8D-83EE-284339F6FC63}" type="slidenum">
              <a:rPr lang="en-MY" smtClean="0"/>
              <a:t>‹#›</a:t>
            </a:fld>
            <a:endParaRPr lang="en-MY"/>
          </a:p>
        </p:txBody>
      </p:sp>
    </p:spTree>
    <p:extLst>
      <p:ext uri="{BB962C8B-B14F-4D97-AF65-F5344CB8AC3E}">
        <p14:creationId xmlns:p14="http://schemas.microsoft.com/office/powerpoint/2010/main" val="4168875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CC45C2-C19B-463C-8D4E-F069EB320C3B}" type="datetimeFigureOut">
              <a:rPr lang="en-MY" smtClean="0"/>
              <a:t>15/2/2024</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548CCD77-C84F-4E8D-83EE-284339F6FC63}" type="slidenum">
              <a:rPr lang="en-MY" smtClean="0"/>
              <a:t>‹#›</a:t>
            </a:fld>
            <a:endParaRPr lang="en-MY"/>
          </a:p>
        </p:txBody>
      </p:sp>
    </p:spTree>
    <p:extLst>
      <p:ext uri="{BB962C8B-B14F-4D97-AF65-F5344CB8AC3E}">
        <p14:creationId xmlns:p14="http://schemas.microsoft.com/office/powerpoint/2010/main" val="3778622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025" y="9728623"/>
            <a:ext cx="7770376" cy="6949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1" y="9627574"/>
            <a:ext cx="7770376" cy="972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9CC45C2-C19B-463C-8D4E-F069EB320C3B}" type="datetimeFigureOut">
              <a:rPr lang="en-MY" smtClean="0"/>
              <a:t>15/2/2024</a:t>
            </a:fld>
            <a:endParaRPr lang="en-MY"/>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MY"/>
          </a:p>
        </p:txBody>
      </p:sp>
      <p:sp>
        <p:nvSpPr>
          <p:cNvPr id="9" name="Slide Number Placeholder 8"/>
          <p:cNvSpPr>
            <a:spLocks noGrp="1"/>
          </p:cNvSpPr>
          <p:nvPr>
            <p:ph type="sldNum" sz="quarter" idx="12"/>
          </p:nvPr>
        </p:nvSpPr>
        <p:spPr/>
        <p:txBody>
          <a:bodyPr/>
          <a:lstStyle/>
          <a:p>
            <a:fld id="{548CCD77-C84F-4E8D-83EE-284339F6FC63}" type="slidenum">
              <a:rPr lang="en-MY" smtClean="0"/>
              <a:t>‹#›</a:t>
            </a:fld>
            <a:endParaRPr lang="en-MY"/>
          </a:p>
        </p:txBody>
      </p:sp>
    </p:spTree>
    <p:extLst>
      <p:ext uri="{BB962C8B-B14F-4D97-AF65-F5344CB8AC3E}">
        <p14:creationId xmlns:p14="http://schemas.microsoft.com/office/powerpoint/2010/main" val="3794607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2582379" cy="10423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575545" y="0"/>
            <a:ext cx="40805" cy="10423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91466" y="903371"/>
            <a:ext cx="2040255" cy="3474508"/>
          </a:xfrm>
        </p:spPr>
        <p:txBody>
          <a:bodyPr anchor="b">
            <a:normAutofit/>
          </a:bodyPr>
          <a:lstStyle>
            <a:lvl1pPr>
              <a:defRPr sz="306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2941202" y="1111844"/>
            <a:ext cx="4257984" cy="79913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1466" y="4447371"/>
            <a:ext cx="2040255" cy="5135956"/>
          </a:xfrm>
        </p:spPr>
        <p:txBody>
          <a:bodyPr lIns="91440" rIns="91440">
            <a:normAutofit/>
          </a:bodyPr>
          <a:lstStyle>
            <a:lvl1pPr marL="0" indent="0">
              <a:buNone/>
              <a:defRPr sz="1275">
                <a:solidFill>
                  <a:srgbClr val="FFFFFF"/>
                </a:solidFill>
              </a:defRPr>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5" name="Date Placeholder 4"/>
          <p:cNvSpPr>
            <a:spLocks noGrp="1"/>
          </p:cNvSpPr>
          <p:nvPr>
            <p:ph type="dt" sz="half" idx="10"/>
          </p:nvPr>
        </p:nvSpPr>
        <p:spPr>
          <a:xfrm>
            <a:off x="296765" y="9818277"/>
            <a:ext cx="1669301" cy="554956"/>
          </a:xfrm>
        </p:spPr>
        <p:txBody>
          <a:bodyPr/>
          <a:lstStyle>
            <a:lvl1pPr algn="l">
              <a:defRPr/>
            </a:lvl1pPr>
          </a:lstStyle>
          <a:p>
            <a:fld id="{39CC45C2-C19B-463C-8D4E-F069EB320C3B}" type="datetimeFigureOut">
              <a:rPr lang="en-MY" smtClean="0"/>
              <a:t>15/2/2024</a:t>
            </a:fld>
            <a:endParaRPr lang="en-MY"/>
          </a:p>
        </p:txBody>
      </p:sp>
      <p:sp>
        <p:nvSpPr>
          <p:cNvPr id="6" name="Footer Placeholder 5"/>
          <p:cNvSpPr>
            <a:spLocks noGrp="1"/>
          </p:cNvSpPr>
          <p:nvPr>
            <p:ph type="ftr" sz="quarter" idx="11"/>
          </p:nvPr>
        </p:nvSpPr>
        <p:spPr>
          <a:xfrm>
            <a:off x="3060383" y="9818277"/>
            <a:ext cx="2963228" cy="554956"/>
          </a:xfrm>
        </p:spPr>
        <p:txBody>
          <a:bodyPr/>
          <a:lstStyle>
            <a:lvl1pPr algn="l">
              <a:defRPr>
                <a:solidFill>
                  <a:schemeClr val="tx2"/>
                </a:solidFill>
              </a:defRPr>
            </a:lvl1pPr>
          </a:lstStyle>
          <a:p>
            <a:endParaRPr lang="en-MY"/>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48CCD77-C84F-4E8D-83EE-284339F6FC63}" type="slidenum">
              <a:rPr lang="en-MY" smtClean="0"/>
              <a:t>‹#›</a:t>
            </a:fld>
            <a:endParaRPr lang="en-MY"/>
          </a:p>
        </p:txBody>
      </p:sp>
    </p:spTree>
    <p:extLst>
      <p:ext uri="{BB962C8B-B14F-4D97-AF65-F5344CB8AC3E}">
        <p14:creationId xmlns:p14="http://schemas.microsoft.com/office/powerpoint/2010/main" val="362753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7528102"/>
            <a:ext cx="7770376" cy="28954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 y="7470461"/>
            <a:ext cx="7770376" cy="972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9516" y="7713410"/>
            <a:ext cx="6451092" cy="1250823"/>
          </a:xfrm>
        </p:spPr>
        <p:txBody>
          <a:bodyPr tIns="0" bIns="0" anchor="b">
            <a:noAutofit/>
          </a:bodyPr>
          <a:lstStyle>
            <a:lvl1pPr>
              <a:defRPr sz="306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0" y="0"/>
            <a:ext cx="7772391" cy="7470460"/>
          </a:xfrm>
          <a:blipFill>
            <a:blip r:embed="rId2"/>
            <a:stretch>
              <a:fillRect/>
            </a:stretch>
          </a:blipFill>
        </p:spPr>
        <p:txBody>
          <a:bodyPr lIns="457200" tIns="457200" anchor="t"/>
          <a:lstStyle>
            <a:lvl1pPr marL="0" indent="0">
              <a:buNone/>
              <a:defRPr sz="2720">
                <a:solidFill>
                  <a:schemeClr val="bg1"/>
                </a:solidFill>
              </a:defRPr>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699515" y="8978130"/>
            <a:ext cx="6451092" cy="903372"/>
          </a:xfrm>
        </p:spPr>
        <p:txBody>
          <a:bodyPr lIns="91440" tIns="0" rIns="91440" bIns="0">
            <a:normAutofit/>
          </a:bodyPr>
          <a:lstStyle>
            <a:lvl1pPr marL="0" indent="0">
              <a:spcBef>
                <a:spcPts val="0"/>
              </a:spcBef>
              <a:spcAft>
                <a:spcPts val="510"/>
              </a:spcAft>
              <a:buNone/>
              <a:defRPr sz="1275">
                <a:solidFill>
                  <a:srgbClr val="FFFFFF"/>
                </a:solidFill>
              </a:defRPr>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5" name="Date Placeholder 4"/>
          <p:cNvSpPr>
            <a:spLocks noGrp="1"/>
          </p:cNvSpPr>
          <p:nvPr>
            <p:ph type="dt" sz="half" idx="10"/>
          </p:nvPr>
        </p:nvSpPr>
        <p:spPr/>
        <p:txBody>
          <a:bodyPr/>
          <a:lstStyle/>
          <a:p>
            <a:fld id="{39CC45C2-C19B-463C-8D4E-F069EB320C3B}" type="datetimeFigureOut">
              <a:rPr lang="en-MY" smtClean="0"/>
              <a:t>15/2/2024</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548CCD77-C84F-4E8D-83EE-284339F6FC63}" type="slidenum">
              <a:rPr lang="en-MY" smtClean="0"/>
              <a:t>‹#›</a:t>
            </a:fld>
            <a:endParaRPr lang="en-MY"/>
          </a:p>
        </p:txBody>
      </p:sp>
    </p:spTree>
    <p:extLst>
      <p:ext uri="{BB962C8B-B14F-4D97-AF65-F5344CB8AC3E}">
        <p14:creationId xmlns:p14="http://schemas.microsoft.com/office/powerpoint/2010/main" val="304563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9728623"/>
            <a:ext cx="7772401" cy="6949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9627573"/>
            <a:ext cx="7772401" cy="100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99516" y="435612"/>
            <a:ext cx="6412230" cy="220501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99515" y="2805345"/>
            <a:ext cx="6412231" cy="611513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9518" y="9818277"/>
            <a:ext cx="1576073" cy="554956"/>
          </a:xfrm>
          <a:prstGeom prst="rect">
            <a:avLst/>
          </a:prstGeom>
        </p:spPr>
        <p:txBody>
          <a:bodyPr vert="horz" lIns="91440" tIns="45720" rIns="91440" bIns="45720" rtlCol="0" anchor="ctr"/>
          <a:lstStyle>
            <a:lvl1pPr algn="l">
              <a:defRPr sz="765">
                <a:solidFill>
                  <a:srgbClr val="FFFFFF"/>
                </a:solidFill>
              </a:defRPr>
            </a:lvl1pPr>
          </a:lstStyle>
          <a:p>
            <a:fld id="{39CC45C2-C19B-463C-8D4E-F069EB320C3B}" type="datetimeFigureOut">
              <a:rPr lang="en-MY" smtClean="0"/>
              <a:t>15/2/2024</a:t>
            </a:fld>
            <a:endParaRPr lang="en-MY"/>
          </a:p>
        </p:txBody>
      </p:sp>
      <p:sp>
        <p:nvSpPr>
          <p:cNvPr id="5" name="Footer Placeholder 4"/>
          <p:cNvSpPr>
            <a:spLocks noGrp="1"/>
          </p:cNvSpPr>
          <p:nvPr>
            <p:ph type="ftr" sz="quarter" idx="3"/>
          </p:nvPr>
        </p:nvSpPr>
        <p:spPr>
          <a:xfrm>
            <a:off x="2349943" y="9818277"/>
            <a:ext cx="3074538" cy="554956"/>
          </a:xfrm>
          <a:prstGeom prst="rect">
            <a:avLst/>
          </a:prstGeom>
        </p:spPr>
        <p:txBody>
          <a:bodyPr vert="horz" lIns="91440" tIns="45720" rIns="91440" bIns="45720" rtlCol="0" anchor="ctr"/>
          <a:lstStyle>
            <a:lvl1pPr algn="ctr">
              <a:defRPr sz="765" cap="all" baseline="0">
                <a:solidFill>
                  <a:srgbClr val="FFFFFF"/>
                </a:solidFill>
              </a:defRPr>
            </a:lvl1pPr>
          </a:lstStyle>
          <a:p>
            <a:endParaRPr lang="en-MY"/>
          </a:p>
        </p:txBody>
      </p:sp>
      <p:sp>
        <p:nvSpPr>
          <p:cNvPr id="6" name="Slide Number Placeholder 5"/>
          <p:cNvSpPr>
            <a:spLocks noGrp="1"/>
          </p:cNvSpPr>
          <p:nvPr>
            <p:ph type="sldNum" sz="quarter" idx="4"/>
          </p:nvPr>
        </p:nvSpPr>
        <p:spPr>
          <a:xfrm>
            <a:off x="6311543" y="9818277"/>
            <a:ext cx="836416" cy="554956"/>
          </a:xfrm>
          <a:prstGeom prst="rect">
            <a:avLst/>
          </a:prstGeom>
        </p:spPr>
        <p:txBody>
          <a:bodyPr vert="horz" lIns="91440" tIns="45720" rIns="91440" bIns="45720" rtlCol="0" anchor="ctr"/>
          <a:lstStyle>
            <a:lvl1pPr algn="r">
              <a:defRPr sz="893">
                <a:solidFill>
                  <a:srgbClr val="FFFFFF"/>
                </a:solidFill>
              </a:defRPr>
            </a:lvl1pPr>
          </a:lstStyle>
          <a:p>
            <a:fld id="{548CCD77-C84F-4E8D-83EE-284339F6FC63}" type="slidenum">
              <a:rPr lang="en-MY" smtClean="0"/>
              <a:t>‹#›</a:t>
            </a:fld>
            <a:endParaRPr lang="en-MY"/>
          </a:p>
        </p:txBody>
      </p:sp>
      <p:cxnSp>
        <p:nvCxnSpPr>
          <p:cNvPr id="10" name="Straight Connector 9"/>
          <p:cNvCxnSpPr/>
          <p:nvPr/>
        </p:nvCxnSpPr>
        <p:spPr>
          <a:xfrm>
            <a:off x="760877" y="2641363"/>
            <a:ext cx="63539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77226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777240" rtl="0" eaLnBrk="1" latinLnBrk="0" hangingPunct="1">
        <a:lnSpc>
          <a:spcPct val="85000"/>
        </a:lnSpc>
        <a:spcBef>
          <a:spcPct val="0"/>
        </a:spcBef>
        <a:buNone/>
        <a:defRPr sz="4080" kern="1200" spc="-43" baseline="0">
          <a:solidFill>
            <a:schemeClr val="tx1">
              <a:lumMod val="75000"/>
              <a:lumOff val="25000"/>
            </a:schemeClr>
          </a:solidFill>
          <a:latin typeface="+mj-lt"/>
          <a:ea typeface="+mj-ea"/>
          <a:cs typeface="+mj-cs"/>
        </a:defRPr>
      </a:lvl1pPr>
    </p:titleStyle>
    <p:bodyStyle>
      <a:lvl1pPr marL="77724" indent="-77724" algn="l" defTabSz="777240" rtl="0" eaLnBrk="1" latinLnBrk="0" hangingPunct="1">
        <a:lnSpc>
          <a:spcPct val="90000"/>
        </a:lnSpc>
        <a:spcBef>
          <a:spcPts val="1020"/>
        </a:spcBef>
        <a:spcAft>
          <a:spcPts val="170"/>
        </a:spcAft>
        <a:buClr>
          <a:schemeClr val="accent1"/>
        </a:buClr>
        <a:buSzPct val="100000"/>
        <a:buFont typeface="Calibri" panose="020F0502020204030204" pitchFamily="34" charset="0"/>
        <a:buChar char=" "/>
        <a:defRPr sz="1700" kern="1200">
          <a:solidFill>
            <a:schemeClr val="tx1">
              <a:lumMod val="75000"/>
              <a:lumOff val="25000"/>
            </a:schemeClr>
          </a:solidFill>
          <a:latin typeface="+mn-lt"/>
          <a:ea typeface="+mn-ea"/>
          <a:cs typeface="+mn-cs"/>
        </a:defRPr>
      </a:lvl1pPr>
      <a:lvl2pPr marL="326441" indent="-155448" algn="l" defTabSz="777240" rtl="0" eaLnBrk="1" latinLnBrk="0" hangingPunct="1">
        <a:lnSpc>
          <a:spcPct val="90000"/>
        </a:lnSpc>
        <a:spcBef>
          <a:spcPts val="170"/>
        </a:spcBef>
        <a:spcAft>
          <a:spcPts val="340"/>
        </a:spcAft>
        <a:buClr>
          <a:schemeClr val="accent1"/>
        </a:buClr>
        <a:buFont typeface="Calibri" pitchFamily="34" charset="0"/>
        <a:buChar char="◦"/>
        <a:defRPr sz="1530" kern="1200">
          <a:solidFill>
            <a:schemeClr val="tx1">
              <a:lumMod val="75000"/>
              <a:lumOff val="25000"/>
            </a:schemeClr>
          </a:solidFill>
          <a:latin typeface="+mn-lt"/>
          <a:ea typeface="+mn-ea"/>
          <a:cs typeface="+mn-cs"/>
        </a:defRPr>
      </a:lvl2pPr>
      <a:lvl3pPr marL="481889" indent="-155448" algn="l" defTabSz="777240" rtl="0" eaLnBrk="1" latinLnBrk="0" hangingPunct="1">
        <a:lnSpc>
          <a:spcPct val="90000"/>
        </a:lnSpc>
        <a:spcBef>
          <a:spcPts val="170"/>
        </a:spcBef>
        <a:spcAft>
          <a:spcPts val="340"/>
        </a:spcAft>
        <a:buClr>
          <a:schemeClr val="accent1"/>
        </a:buClr>
        <a:buFont typeface="Calibri" pitchFamily="34" charset="0"/>
        <a:buChar char="◦"/>
        <a:defRPr sz="1190" kern="1200">
          <a:solidFill>
            <a:schemeClr val="tx1">
              <a:lumMod val="75000"/>
              <a:lumOff val="25000"/>
            </a:schemeClr>
          </a:solidFill>
          <a:latin typeface="+mn-lt"/>
          <a:ea typeface="+mn-ea"/>
          <a:cs typeface="+mn-cs"/>
        </a:defRPr>
      </a:lvl3pPr>
      <a:lvl4pPr marL="637337" indent="-155448" algn="l" defTabSz="777240" rtl="0" eaLnBrk="1" latinLnBrk="0" hangingPunct="1">
        <a:lnSpc>
          <a:spcPct val="90000"/>
        </a:lnSpc>
        <a:spcBef>
          <a:spcPts val="170"/>
        </a:spcBef>
        <a:spcAft>
          <a:spcPts val="340"/>
        </a:spcAft>
        <a:buClr>
          <a:schemeClr val="accent1"/>
        </a:buClr>
        <a:buFont typeface="Calibri" pitchFamily="34" charset="0"/>
        <a:buChar char="◦"/>
        <a:defRPr sz="1190" kern="1200">
          <a:solidFill>
            <a:schemeClr val="tx1">
              <a:lumMod val="75000"/>
              <a:lumOff val="25000"/>
            </a:schemeClr>
          </a:solidFill>
          <a:latin typeface="+mn-lt"/>
          <a:ea typeface="+mn-ea"/>
          <a:cs typeface="+mn-cs"/>
        </a:defRPr>
      </a:lvl4pPr>
      <a:lvl5pPr marL="792785" indent="-155448" algn="l" defTabSz="777240" rtl="0" eaLnBrk="1" latinLnBrk="0" hangingPunct="1">
        <a:lnSpc>
          <a:spcPct val="90000"/>
        </a:lnSpc>
        <a:spcBef>
          <a:spcPts val="170"/>
        </a:spcBef>
        <a:spcAft>
          <a:spcPts val="340"/>
        </a:spcAft>
        <a:buClr>
          <a:schemeClr val="accent1"/>
        </a:buClr>
        <a:buFont typeface="Calibri" pitchFamily="34" charset="0"/>
        <a:buChar char="◦"/>
        <a:defRPr sz="1190" kern="1200">
          <a:solidFill>
            <a:schemeClr val="tx1">
              <a:lumMod val="75000"/>
              <a:lumOff val="25000"/>
            </a:schemeClr>
          </a:solidFill>
          <a:latin typeface="+mn-lt"/>
          <a:ea typeface="+mn-ea"/>
          <a:cs typeface="+mn-cs"/>
        </a:defRPr>
      </a:lvl5pPr>
      <a:lvl6pPr marL="935000" indent="-194310" algn="l" defTabSz="777240" rtl="0" eaLnBrk="1" latinLnBrk="0" hangingPunct="1">
        <a:lnSpc>
          <a:spcPct val="90000"/>
        </a:lnSpc>
        <a:spcBef>
          <a:spcPts val="170"/>
        </a:spcBef>
        <a:spcAft>
          <a:spcPts val="340"/>
        </a:spcAft>
        <a:buClr>
          <a:schemeClr val="accent1"/>
        </a:buClr>
        <a:buFont typeface="Calibri" pitchFamily="34" charset="0"/>
        <a:buChar char="◦"/>
        <a:defRPr sz="1190" kern="1200">
          <a:solidFill>
            <a:schemeClr val="tx1">
              <a:lumMod val="75000"/>
              <a:lumOff val="25000"/>
            </a:schemeClr>
          </a:solidFill>
          <a:latin typeface="+mn-lt"/>
          <a:ea typeface="+mn-ea"/>
          <a:cs typeface="+mn-cs"/>
        </a:defRPr>
      </a:lvl6pPr>
      <a:lvl7pPr marL="1105000" indent="-194310" algn="l" defTabSz="777240" rtl="0" eaLnBrk="1" latinLnBrk="0" hangingPunct="1">
        <a:lnSpc>
          <a:spcPct val="90000"/>
        </a:lnSpc>
        <a:spcBef>
          <a:spcPts val="170"/>
        </a:spcBef>
        <a:spcAft>
          <a:spcPts val="340"/>
        </a:spcAft>
        <a:buClr>
          <a:schemeClr val="accent1"/>
        </a:buClr>
        <a:buFont typeface="Calibri" pitchFamily="34" charset="0"/>
        <a:buChar char="◦"/>
        <a:defRPr sz="1190" kern="1200">
          <a:solidFill>
            <a:schemeClr val="tx1">
              <a:lumMod val="75000"/>
              <a:lumOff val="25000"/>
            </a:schemeClr>
          </a:solidFill>
          <a:latin typeface="+mn-lt"/>
          <a:ea typeface="+mn-ea"/>
          <a:cs typeface="+mn-cs"/>
        </a:defRPr>
      </a:lvl7pPr>
      <a:lvl8pPr marL="1275000" indent="-194310" algn="l" defTabSz="777240" rtl="0" eaLnBrk="1" latinLnBrk="0" hangingPunct="1">
        <a:lnSpc>
          <a:spcPct val="90000"/>
        </a:lnSpc>
        <a:spcBef>
          <a:spcPts val="170"/>
        </a:spcBef>
        <a:spcAft>
          <a:spcPts val="340"/>
        </a:spcAft>
        <a:buClr>
          <a:schemeClr val="accent1"/>
        </a:buClr>
        <a:buFont typeface="Calibri" pitchFamily="34" charset="0"/>
        <a:buChar char="◦"/>
        <a:defRPr sz="1190" kern="1200">
          <a:solidFill>
            <a:schemeClr val="tx1">
              <a:lumMod val="75000"/>
              <a:lumOff val="25000"/>
            </a:schemeClr>
          </a:solidFill>
          <a:latin typeface="+mn-lt"/>
          <a:ea typeface="+mn-ea"/>
          <a:cs typeface="+mn-cs"/>
        </a:defRPr>
      </a:lvl8pPr>
      <a:lvl9pPr marL="1445000" indent="-194310" algn="l" defTabSz="777240" rtl="0" eaLnBrk="1" latinLnBrk="0" hangingPunct="1">
        <a:lnSpc>
          <a:spcPct val="90000"/>
        </a:lnSpc>
        <a:spcBef>
          <a:spcPts val="170"/>
        </a:spcBef>
        <a:spcAft>
          <a:spcPts val="340"/>
        </a:spcAft>
        <a:buClr>
          <a:schemeClr val="accent1"/>
        </a:buClr>
        <a:buFont typeface="Calibri" pitchFamily="34" charset="0"/>
        <a:buChar char="◦"/>
        <a:defRPr sz="1190" kern="1200">
          <a:solidFill>
            <a:schemeClr val="tx1">
              <a:lumMod val="75000"/>
              <a:lumOff val="25000"/>
            </a:schemeClr>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package" Target="../embeddings/Microsoft_Excel_Worksheet.xlsx"/><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Excel_Worksheet1.xlsx"/><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Excel_Worksheet2.xlsx"/><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Excel_Worksheet3.xlsx"/><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9.emf"/><Relationship Id="rId2" Type="http://schemas.openxmlformats.org/officeDocument/2006/relationships/package" Target="../embeddings/Microsoft_Excel_Worksheet4.xlsx"/><Relationship Id="rId1" Type="http://schemas.openxmlformats.org/officeDocument/2006/relationships/slideLayout" Target="../slideLayouts/slideLayout7.xml"/><Relationship Id="rId6" Type="http://schemas.openxmlformats.org/officeDocument/2006/relationships/package" Target="../embeddings/Microsoft_Excel_Worksheet6.xlsx"/><Relationship Id="rId5" Type="http://schemas.openxmlformats.org/officeDocument/2006/relationships/image" Target="../media/image8.emf"/><Relationship Id="rId4" Type="http://schemas.openxmlformats.org/officeDocument/2006/relationships/package" Target="../embeddings/Microsoft_Excel_Worksheet5.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69545FD-F825-138A-5DC2-D730D3D15CA2}"/>
              </a:ext>
            </a:extLst>
          </p:cNvPr>
          <p:cNvSpPr/>
          <p:nvPr/>
        </p:nvSpPr>
        <p:spPr>
          <a:xfrm>
            <a:off x="691514" y="2741833"/>
            <a:ext cx="6412229" cy="649067"/>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 name="Title 1">
            <a:extLst>
              <a:ext uri="{FF2B5EF4-FFF2-40B4-BE49-F238E27FC236}">
                <a16:creationId xmlns:a16="http://schemas.microsoft.com/office/drawing/2014/main" id="{529628A6-28DC-23F2-6E2C-266F65829F0D}"/>
              </a:ext>
            </a:extLst>
          </p:cNvPr>
          <p:cNvSpPr>
            <a:spLocks noGrp="1"/>
          </p:cNvSpPr>
          <p:nvPr>
            <p:ph type="title"/>
          </p:nvPr>
        </p:nvSpPr>
        <p:spPr>
          <a:xfrm>
            <a:off x="680086" y="404503"/>
            <a:ext cx="6412230" cy="1861426"/>
          </a:xfrm>
        </p:spPr>
        <p:txBody>
          <a:bodyPr anchor="ctr">
            <a:normAutofit/>
          </a:bodyPr>
          <a:lstStyle/>
          <a:p>
            <a:r>
              <a:rPr lang="en-US" sz="4800" b="1" dirty="0">
                <a:latin typeface="Cambria" panose="02040503050406030204" pitchFamily="18" charset="0"/>
                <a:ea typeface="Cambria" panose="02040503050406030204" pitchFamily="18" charset="0"/>
              </a:rPr>
              <a:t>E-Invoicing in Malaysia</a:t>
            </a:r>
            <a:endParaRPr lang="en-MY" sz="4800" b="1"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F8BCFF8F-A883-33B9-661D-424C367F0C5D}"/>
              </a:ext>
            </a:extLst>
          </p:cNvPr>
          <p:cNvSpPr txBox="1"/>
          <p:nvPr/>
        </p:nvSpPr>
        <p:spPr>
          <a:xfrm>
            <a:off x="691515" y="2779708"/>
            <a:ext cx="6412229" cy="492443"/>
          </a:xfrm>
          <a:prstGeom prst="rect">
            <a:avLst/>
          </a:prstGeom>
          <a:noFill/>
        </p:spPr>
        <p:txBody>
          <a:bodyPr wrap="square" rtlCol="0">
            <a:spAutoFit/>
          </a:bodyPr>
          <a:lstStyle/>
          <a:p>
            <a:r>
              <a:rPr lang="en-US" sz="1300" dirty="0">
                <a:solidFill>
                  <a:schemeClr val="bg1"/>
                </a:solidFill>
                <a:latin typeface="Georgia" panose="02040502050405020303" pitchFamily="18" charset="0"/>
                <a:ea typeface="Cambria" panose="02040503050406030204" pitchFamily="18" charset="0"/>
              </a:rPr>
              <a:t>E-Invoicing will be implemented in stages in Malaysia, to enhance Malaysia’s tax administration management. </a:t>
            </a:r>
          </a:p>
        </p:txBody>
      </p:sp>
      <p:sp>
        <p:nvSpPr>
          <p:cNvPr id="41" name="TextBox 40">
            <a:extLst>
              <a:ext uri="{FF2B5EF4-FFF2-40B4-BE49-F238E27FC236}">
                <a16:creationId xmlns:a16="http://schemas.microsoft.com/office/drawing/2014/main" id="{89BFE7F9-152D-1C99-D0B6-ED648F61A6D9}"/>
              </a:ext>
            </a:extLst>
          </p:cNvPr>
          <p:cNvSpPr txBox="1"/>
          <p:nvPr/>
        </p:nvSpPr>
        <p:spPr>
          <a:xfrm>
            <a:off x="4962445" y="9811481"/>
            <a:ext cx="2726067" cy="400110"/>
          </a:xfrm>
          <a:prstGeom prst="rect">
            <a:avLst/>
          </a:prstGeom>
          <a:noFill/>
        </p:spPr>
        <p:txBody>
          <a:bodyPr wrap="square" rtlCol="0">
            <a:spAutoFit/>
          </a:bodyPr>
          <a:lstStyle/>
          <a:p>
            <a:pPr algn="r"/>
            <a:r>
              <a:rPr lang="en-US" sz="1000" b="1" dirty="0">
                <a:solidFill>
                  <a:schemeClr val="bg1"/>
                </a:solidFill>
                <a:latin typeface="Georgia" panose="02040502050405020303" pitchFamily="18" charset="0"/>
              </a:rPr>
              <a:t>LMC Taxation Services </a:t>
            </a:r>
            <a:r>
              <a:rPr lang="en-US" sz="1000" b="1" dirty="0" err="1">
                <a:solidFill>
                  <a:schemeClr val="bg1"/>
                </a:solidFill>
                <a:latin typeface="Georgia" panose="02040502050405020303" pitchFamily="18" charset="0"/>
              </a:rPr>
              <a:t>Sdn</a:t>
            </a:r>
            <a:r>
              <a:rPr lang="en-US" sz="1000" b="1" dirty="0">
                <a:solidFill>
                  <a:schemeClr val="bg1"/>
                </a:solidFill>
                <a:latin typeface="Georgia" panose="02040502050405020303" pitchFamily="18" charset="0"/>
              </a:rPr>
              <a:t> </a:t>
            </a:r>
            <a:r>
              <a:rPr lang="en-US" sz="1000" b="1" dirty="0" err="1">
                <a:solidFill>
                  <a:schemeClr val="bg1"/>
                </a:solidFill>
                <a:latin typeface="Georgia" panose="02040502050405020303" pitchFamily="18" charset="0"/>
              </a:rPr>
              <a:t>Bhd</a:t>
            </a:r>
            <a:endParaRPr lang="en-US" sz="1000" b="1" dirty="0">
              <a:solidFill>
                <a:schemeClr val="bg1"/>
              </a:solidFill>
              <a:latin typeface="Georgia" panose="02040502050405020303" pitchFamily="18" charset="0"/>
            </a:endParaRPr>
          </a:p>
          <a:p>
            <a:pPr algn="r"/>
            <a:r>
              <a:rPr lang="en-US" sz="1000" b="1" dirty="0">
                <a:solidFill>
                  <a:schemeClr val="bg1"/>
                </a:solidFill>
                <a:latin typeface="Georgia" panose="02040502050405020303" pitchFamily="18" charset="0"/>
              </a:rPr>
              <a:t>general@lmc.com.my</a:t>
            </a:r>
          </a:p>
        </p:txBody>
      </p:sp>
      <p:sp>
        <p:nvSpPr>
          <p:cNvPr id="6" name="TextBox 5">
            <a:extLst>
              <a:ext uri="{FF2B5EF4-FFF2-40B4-BE49-F238E27FC236}">
                <a16:creationId xmlns:a16="http://schemas.microsoft.com/office/drawing/2014/main" id="{DFB8A546-4AC4-8EF4-7810-2BA188E0EFAB}"/>
              </a:ext>
            </a:extLst>
          </p:cNvPr>
          <p:cNvSpPr txBox="1"/>
          <p:nvPr/>
        </p:nvSpPr>
        <p:spPr>
          <a:xfrm>
            <a:off x="691515" y="3479870"/>
            <a:ext cx="1211149" cy="461665"/>
          </a:xfrm>
          <a:prstGeom prst="rect">
            <a:avLst/>
          </a:prstGeom>
          <a:noFill/>
        </p:spPr>
        <p:txBody>
          <a:bodyPr wrap="square" rtlCol="0">
            <a:spAutoFit/>
          </a:bodyPr>
          <a:lstStyle/>
          <a:p>
            <a:r>
              <a:rPr lang="en-US" sz="1200" dirty="0">
                <a:latin typeface="Georgia" panose="02040502050405020303" pitchFamily="18" charset="0"/>
                <a:ea typeface="Cambria" panose="02040503050406030204" pitchFamily="18" charset="0"/>
              </a:rPr>
              <a:t>E-Invoicing</a:t>
            </a:r>
          </a:p>
          <a:p>
            <a:endParaRPr lang="en-US" sz="1200" dirty="0">
              <a:latin typeface="Georgia" panose="02040502050405020303" pitchFamily="18" charset="0"/>
              <a:ea typeface="Cambria" panose="02040503050406030204" pitchFamily="18" charset="0"/>
            </a:endParaRPr>
          </a:p>
        </p:txBody>
      </p:sp>
      <p:sp>
        <p:nvSpPr>
          <p:cNvPr id="7" name="Isosceles Triangle 6">
            <a:extLst>
              <a:ext uri="{FF2B5EF4-FFF2-40B4-BE49-F238E27FC236}">
                <a16:creationId xmlns:a16="http://schemas.microsoft.com/office/drawing/2014/main" id="{CC0B0225-0F8E-B337-49F3-FD0869ACEF12}"/>
              </a:ext>
            </a:extLst>
          </p:cNvPr>
          <p:cNvSpPr/>
          <p:nvPr/>
        </p:nvSpPr>
        <p:spPr>
          <a:xfrm rot="5400000">
            <a:off x="1733550" y="3553322"/>
            <a:ext cx="209550" cy="128677"/>
          </a:xfrm>
          <a:prstGeom prst="triangl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TextBox 8">
            <a:extLst>
              <a:ext uri="{FF2B5EF4-FFF2-40B4-BE49-F238E27FC236}">
                <a16:creationId xmlns:a16="http://schemas.microsoft.com/office/drawing/2014/main" id="{7C4841CC-153F-604E-FDBD-C41C7BB2892B}"/>
              </a:ext>
            </a:extLst>
          </p:cNvPr>
          <p:cNvSpPr txBox="1"/>
          <p:nvPr/>
        </p:nvSpPr>
        <p:spPr>
          <a:xfrm>
            <a:off x="1996440" y="3450372"/>
            <a:ext cx="5107304" cy="1938992"/>
          </a:xfrm>
          <a:prstGeom prst="rect">
            <a:avLst/>
          </a:prstGeom>
          <a:noFill/>
        </p:spPr>
        <p:txBody>
          <a:bodyPr wrap="square" rtlCol="0">
            <a:spAutoFit/>
          </a:bodyPr>
          <a:lstStyle/>
          <a:p>
            <a:r>
              <a:rPr lang="en-US" sz="1200" dirty="0">
                <a:latin typeface="Georgia" panose="02040502050405020303" pitchFamily="18" charset="0"/>
                <a:ea typeface="Cambria" panose="02040503050406030204" pitchFamily="18" charset="0"/>
              </a:rPr>
              <a:t>A process of issuing and receiving invoices in an electronic format, a digital representation of a transaction between a supplier and a buyer. </a:t>
            </a:r>
          </a:p>
          <a:p>
            <a:endParaRPr lang="en-US" sz="1200" dirty="0">
              <a:latin typeface="Georgia" panose="02040502050405020303" pitchFamily="18" charset="0"/>
              <a:ea typeface="Cambria" panose="02040503050406030204" pitchFamily="18" charset="0"/>
            </a:endParaRPr>
          </a:p>
          <a:p>
            <a:r>
              <a:rPr lang="en-US" sz="1200" dirty="0">
                <a:latin typeface="Georgia" panose="02040502050405020303" pitchFamily="18" charset="0"/>
                <a:ea typeface="Cambria" panose="02040503050406030204" pitchFamily="18" charset="0"/>
              </a:rPr>
              <a:t>Issued to recognize income of the supplier (proof of income) and as a record for purchases made / spending by the buyer (proof of expense).</a:t>
            </a:r>
          </a:p>
          <a:p>
            <a:endParaRPr lang="en-US" sz="1200" dirty="0">
              <a:latin typeface="Georgia" panose="02040502050405020303" pitchFamily="18" charset="0"/>
              <a:ea typeface="Cambria" panose="02040503050406030204" pitchFamily="18" charset="0"/>
            </a:endParaRPr>
          </a:p>
          <a:p>
            <a:r>
              <a:rPr lang="en-US" sz="1200" dirty="0">
                <a:latin typeface="Georgia" panose="02040502050405020303" pitchFamily="18" charset="0"/>
                <a:ea typeface="Cambria" panose="02040503050406030204" pitchFamily="18" charset="0"/>
              </a:rPr>
              <a:t>Covers all taxpayers undertaking commercial activities in Malaysia. This includes B2B, B2C and B2G type of transactions. The types of e-Invoice includes invoice, credit note, debit note, refund note. </a:t>
            </a:r>
          </a:p>
          <a:p>
            <a:endParaRPr lang="en-US" sz="1200" dirty="0">
              <a:latin typeface="Georgia" panose="02040502050405020303" pitchFamily="18" charset="0"/>
              <a:ea typeface="Cambria" panose="02040503050406030204" pitchFamily="18" charset="0"/>
            </a:endParaRPr>
          </a:p>
        </p:txBody>
      </p:sp>
      <p:sp>
        <p:nvSpPr>
          <p:cNvPr id="10" name="Isosceles Triangle 9">
            <a:extLst>
              <a:ext uri="{FF2B5EF4-FFF2-40B4-BE49-F238E27FC236}">
                <a16:creationId xmlns:a16="http://schemas.microsoft.com/office/drawing/2014/main" id="{36ACC520-9A3E-4B7C-45C7-6AD8CF8123C0}"/>
              </a:ext>
            </a:extLst>
          </p:cNvPr>
          <p:cNvSpPr/>
          <p:nvPr/>
        </p:nvSpPr>
        <p:spPr>
          <a:xfrm rot="5400000">
            <a:off x="1733550" y="4068562"/>
            <a:ext cx="209550" cy="128677"/>
          </a:xfrm>
          <a:prstGeom prst="triangl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3" name="Isosceles Triangle 12">
            <a:extLst>
              <a:ext uri="{FF2B5EF4-FFF2-40B4-BE49-F238E27FC236}">
                <a16:creationId xmlns:a16="http://schemas.microsoft.com/office/drawing/2014/main" id="{F1ED1D95-E572-F645-D783-0B6660A72682}"/>
              </a:ext>
            </a:extLst>
          </p:cNvPr>
          <p:cNvSpPr/>
          <p:nvPr/>
        </p:nvSpPr>
        <p:spPr>
          <a:xfrm rot="5400000">
            <a:off x="1733550" y="4640778"/>
            <a:ext cx="209550" cy="128677"/>
          </a:xfrm>
          <a:prstGeom prst="triangl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9" name="TextBox 18">
            <a:extLst>
              <a:ext uri="{FF2B5EF4-FFF2-40B4-BE49-F238E27FC236}">
                <a16:creationId xmlns:a16="http://schemas.microsoft.com/office/drawing/2014/main" id="{1A5BA2F2-7353-9505-C61E-A7FD47AD1D6D}"/>
              </a:ext>
            </a:extLst>
          </p:cNvPr>
          <p:cNvSpPr txBox="1"/>
          <p:nvPr/>
        </p:nvSpPr>
        <p:spPr>
          <a:xfrm>
            <a:off x="691514" y="5255537"/>
            <a:ext cx="2932219" cy="523220"/>
          </a:xfrm>
          <a:prstGeom prst="rect">
            <a:avLst/>
          </a:prstGeom>
          <a:noFill/>
        </p:spPr>
        <p:txBody>
          <a:bodyPr wrap="square" rtlCol="0">
            <a:spAutoFit/>
          </a:bodyPr>
          <a:lstStyle/>
          <a:p>
            <a:pPr marL="285750" indent="-285750">
              <a:buFont typeface="Wingdings" panose="05000000000000000000" pitchFamily="2" charset="2"/>
              <a:buChar char="q"/>
            </a:pPr>
            <a:r>
              <a:rPr lang="en-US" sz="1400" b="1" dirty="0">
                <a:solidFill>
                  <a:schemeClr val="accent2"/>
                </a:solidFill>
                <a:latin typeface="Georgia" panose="02040502050405020303" pitchFamily="18" charset="0"/>
                <a:ea typeface="Cambria" panose="02040503050406030204" pitchFamily="18" charset="0"/>
              </a:rPr>
              <a:t>Implementation timeline</a:t>
            </a:r>
          </a:p>
          <a:p>
            <a:endParaRPr lang="en-US" sz="1400" dirty="0">
              <a:latin typeface="Georgia" panose="02040502050405020303" pitchFamily="18" charset="0"/>
              <a:ea typeface="Cambria" panose="02040503050406030204" pitchFamily="18" charset="0"/>
            </a:endParaRPr>
          </a:p>
        </p:txBody>
      </p:sp>
      <p:sp>
        <p:nvSpPr>
          <p:cNvPr id="92" name="Google Shape;562;p28">
            <a:extLst>
              <a:ext uri="{FF2B5EF4-FFF2-40B4-BE49-F238E27FC236}">
                <a16:creationId xmlns:a16="http://schemas.microsoft.com/office/drawing/2014/main" id="{B3A43C0C-CD26-4559-4E9D-3E2CD3972766}"/>
              </a:ext>
            </a:extLst>
          </p:cNvPr>
          <p:cNvSpPr/>
          <p:nvPr/>
        </p:nvSpPr>
        <p:spPr>
          <a:xfrm>
            <a:off x="6400" y="7328625"/>
            <a:ext cx="7792800" cy="7290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63;p28">
            <a:extLst>
              <a:ext uri="{FF2B5EF4-FFF2-40B4-BE49-F238E27FC236}">
                <a16:creationId xmlns:a16="http://schemas.microsoft.com/office/drawing/2014/main" id="{0668E117-43F9-9589-C5A5-0B551EE597B5}"/>
              </a:ext>
            </a:extLst>
          </p:cNvPr>
          <p:cNvSpPr/>
          <p:nvPr/>
        </p:nvSpPr>
        <p:spPr>
          <a:xfrm>
            <a:off x="-24150" y="6602075"/>
            <a:ext cx="7792800" cy="7290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64;p28">
            <a:extLst>
              <a:ext uri="{FF2B5EF4-FFF2-40B4-BE49-F238E27FC236}">
                <a16:creationId xmlns:a16="http://schemas.microsoft.com/office/drawing/2014/main" id="{7BA04542-59CB-3AEB-ABC5-45F26C32F8F0}"/>
              </a:ext>
            </a:extLst>
          </p:cNvPr>
          <p:cNvSpPr/>
          <p:nvPr/>
        </p:nvSpPr>
        <p:spPr>
          <a:xfrm>
            <a:off x="0" y="6674965"/>
            <a:ext cx="7772400" cy="6651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5" name="Google Shape;565;p28">
            <a:extLst>
              <a:ext uri="{FF2B5EF4-FFF2-40B4-BE49-F238E27FC236}">
                <a16:creationId xmlns:a16="http://schemas.microsoft.com/office/drawing/2014/main" id="{E70DB18D-D55E-7221-4CBA-F2E223D5365F}"/>
              </a:ext>
            </a:extLst>
          </p:cNvPr>
          <p:cNvCxnSpPr>
            <a:cxnSpLocks/>
          </p:cNvCxnSpPr>
          <p:nvPr/>
        </p:nvCxnSpPr>
        <p:spPr>
          <a:xfrm>
            <a:off x="6400" y="7019685"/>
            <a:ext cx="7766000" cy="0"/>
          </a:xfrm>
          <a:prstGeom prst="straightConnector1">
            <a:avLst/>
          </a:prstGeom>
          <a:noFill/>
          <a:ln w="76200" cap="flat" cmpd="sng">
            <a:solidFill>
              <a:schemeClr val="lt1"/>
            </a:solidFill>
            <a:prstDash val="dash"/>
            <a:round/>
            <a:headEnd type="none" w="med" len="med"/>
            <a:tailEnd type="none" w="med" len="med"/>
          </a:ln>
        </p:spPr>
      </p:cxnSp>
      <p:grpSp>
        <p:nvGrpSpPr>
          <p:cNvPr id="99" name="Google Shape;548;p27">
            <a:extLst>
              <a:ext uri="{FF2B5EF4-FFF2-40B4-BE49-F238E27FC236}">
                <a16:creationId xmlns:a16="http://schemas.microsoft.com/office/drawing/2014/main" id="{2D530AF2-18B8-E4EE-CB79-65185A28BB6E}"/>
              </a:ext>
            </a:extLst>
          </p:cNvPr>
          <p:cNvGrpSpPr/>
          <p:nvPr/>
        </p:nvGrpSpPr>
        <p:grpSpPr>
          <a:xfrm>
            <a:off x="1487898" y="5653563"/>
            <a:ext cx="971468" cy="971110"/>
            <a:chOff x="2024214" y="3759664"/>
            <a:chExt cx="971468" cy="971110"/>
          </a:xfrm>
        </p:grpSpPr>
        <p:grpSp>
          <p:nvGrpSpPr>
            <p:cNvPr id="100" name="Google Shape;549;p27">
              <a:extLst>
                <a:ext uri="{FF2B5EF4-FFF2-40B4-BE49-F238E27FC236}">
                  <a16:creationId xmlns:a16="http://schemas.microsoft.com/office/drawing/2014/main" id="{BC2434B0-88C4-F4ED-27BA-1F354EF297CA}"/>
                </a:ext>
              </a:extLst>
            </p:cNvPr>
            <p:cNvGrpSpPr/>
            <p:nvPr/>
          </p:nvGrpSpPr>
          <p:grpSpPr>
            <a:xfrm>
              <a:off x="2024214" y="3759664"/>
              <a:ext cx="971468" cy="971110"/>
              <a:chOff x="5680518" y="5545034"/>
              <a:chExt cx="3574200" cy="3574200"/>
            </a:xfrm>
          </p:grpSpPr>
          <p:sp>
            <p:nvSpPr>
              <p:cNvPr id="102" name="Google Shape;550;p27">
                <a:extLst>
                  <a:ext uri="{FF2B5EF4-FFF2-40B4-BE49-F238E27FC236}">
                    <a16:creationId xmlns:a16="http://schemas.microsoft.com/office/drawing/2014/main" id="{1D7E6DB8-4E8F-16B9-7446-14482DEB13A5}"/>
                  </a:ext>
                </a:extLst>
              </p:cNvPr>
              <p:cNvSpPr/>
              <p:nvPr/>
            </p:nvSpPr>
            <p:spPr>
              <a:xfrm rot="8100000">
                <a:off x="6203947" y="6068464"/>
                <a:ext cx="2527341" cy="2527341"/>
              </a:xfrm>
              <a:prstGeom prst="teardrop">
                <a:avLst>
                  <a:gd name="adj" fmla="val 118365"/>
                </a:avLst>
              </a:prstGeom>
              <a:solidFill>
                <a:schemeClr val="accent2"/>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800">
                  <a:solidFill>
                    <a:schemeClr val="lt1"/>
                  </a:solidFill>
                  <a:latin typeface="Lato Light"/>
                  <a:ea typeface="Lato Light"/>
                  <a:cs typeface="Lato Light"/>
                  <a:sym typeface="Lato Light"/>
                </a:endParaRPr>
              </a:p>
            </p:txBody>
          </p:sp>
          <p:sp>
            <p:nvSpPr>
              <p:cNvPr id="103" name="Google Shape;551;p27">
                <a:extLst>
                  <a:ext uri="{FF2B5EF4-FFF2-40B4-BE49-F238E27FC236}">
                    <a16:creationId xmlns:a16="http://schemas.microsoft.com/office/drawing/2014/main" id="{7938556D-D146-481C-2D1D-3EB5B0B8E1E4}"/>
                  </a:ext>
                </a:extLst>
              </p:cNvPr>
              <p:cNvSpPr/>
              <p:nvPr/>
            </p:nvSpPr>
            <p:spPr>
              <a:xfrm>
                <a:off x="6369481" y="6230072"/>
                <a:ext cx="2195100" cy="2195100"/>
              </a:xfrm>
              <a:prstGeom prst="ellipse">
                <a:avLst/>
              </a:prstGeom>
              <a:solidFill>
                <a:schemeClr val="lt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800">
                  <a:solidFill>
                    <a:schemeClr val="lt1"/>
                  </a:solidFill>
                  <a:latin typeface="Lato Light"/>
                  <a:ea typeface="Lato Light"/>
                  <a:cs typeface="Lato Light"/>
                  <a:sym typeface="Lato Light"/>
                </a:endParaRPr>
              </a:p>
            </p:txBody>
          </p:sp>
        </p:grpSp>
        <p:sp>
          <p:nvSpPr>
            <p:cNvPr id="101" name="Google Shape;552;p27">
              <a:extLst>
                <a:ext uri="{FF2B5EF4-FFF2-40B4-BE49-F238E27FC236}">
                  <a16:creationId xmlns:a16="http://schemas.microsoft.com/office/drawing/2014/main" id="{93FFF04C-A38E-26E9-D3AF-62D2C9D65805}"/>
                </a:ext>
              </a:extLst>
            </p:cNvPr>
            <p:cNvSpPr txBox="1"/>
            <p:nvPr/>
          </p:nvSpPr>
          <p:spPr>
            <a:xfrm>
              <a:off x="2231276" y="4191715"/>
              <a:ext cx="545867" cy="131559"/>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1200" dirty="0">
                  <a:solidFill>
                    <a:schemeClr val="accent2"/>
                  </a:solidFill>
                  <a:latin typeface="Georgia" panose="02040502050405020303" pitchFamily="18" charset="0"/>
                  <a:ea typeface="Fira Sans Extra Condensed Medium"/>
                  <a:cs typeface="Fira Sans Extra Condensed Medium"/>
                  <a:sym typeface="Fira Sans Extra Condensed Medium"/>
                </a:rPr>
                <a:t>1 Aug 2024</a:t>
              </a:r>
              <a:endParaRPr sz="1200" dirty="0">
                <a:solidFill>
                  <a:schemeClr val="accent2"/>
                </a:solidFill>
                <a:latin typeface="Georgia" panose="02040502050405020303" pitchFamily="18" charset="0"/>
                <a:ea typeface="Fira Sans Extra Condensed Medium"/>
                <a:cs typeface="Fira Sans Extra Condensed Medium"/>
                <a:sym typeface="Fira Sans Extra Condensed Medium"/>
              </a:endParaRPr>
            </a:p>
          </p:txBody>
        </p:sp>
      </p:grpSp>
      <p:grpSp>
        <p:nvGrpSpPr>
          <p:cNvPr id="105" name="Google Shape;549;p27">
            <a:extLst>
              <a:ext uri="{FF2B5EF4-FFF2-40B4-BE49-F238E27FC236}">
                <a16:creationId xmlns:a16="http://schemas.microsoft.com/office/drawing/2014/main" id="{57739813-C82E-3623-C91A-5022DC68F13E}"/>
              </a:ext>
            </a:extLst>
          </p:cNvPr>
          <p:cNvGrpSpPr/>
          <p:nvPr/>
        </p:nvGrpSpPr>
        <p:grpSpPr>
          <a:xfrm>
            <a:off x="5846345" y="5653473"/>
            <a:ext cx="971468" cy="971110"/>
            <a:chOff x="5680518" y="5545034"/>
            <a:chExt cx="3574200" cy="3574200"/>
          </a:xfrm>
        </p:grpSpPr>
        <p:sp>
          <p:nvSpPr>
            <p:cNvPr id="107" name="Google Shape;550;p27">
              <a:extLst>
                <a:ext uri="{FF2B5EF4-FFF2-40B4-BE49-F238E27FC236}">
                  <a16:creationId xmlns:a16="http://schemas.microsoft.com/office/drawing/2014/main" id="{7E750468-2A4E-7D2C-EE09-21BA6CD0B4AB}"/>
                </a:ext>
              </a:extLst>
            </p:cNvPr>
            <p:cNvSpPr/>
            <p:nvPr/>
          </p:nvSpPr>
          <p:spPr>
            <a:xfrm rot="8100000">
              <a:off x="6203947" y="6068464"/>
              <a:ext cx="2527341" cy="2527341"/>
            </a:xfrm>
            <a:prstGeom prst="teardrop">
              <a:avLst>
                <a:gd name="adj" fmla="val 118365"/>
              </a:avLst>
            </a:prstGeom>
            <a:solidFill>
              <a:schemeClr val="accent2"/>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800">
                <a:solidFill>
                  <a:schemeClr val="lt1"/>
                </a:solidFill>
                <a:latin typeface="Lato Light"/>
                <a:ea typeface="Lato Light"/>
                <a:cs typeface="Lato Light"/>
                <a:sym typeface="Lato Light"/>
              </a:endParaRPr>
            </a:p>
          </p:txBody>
        </p:sp>
        <p:sp>
          <p:nvSpPr>
            <p:cNvPr id="108" name="Google Shape;551;p27">
              <a:extLst>
                <a:ext uri="{FF2B5EF4-FFF2-40B4-BE49-F238E27FC236}">
                  <a16:creationId xmlns:a16="http://schemas.microsoft.com/office/drawing/2014/main" id="{F35ED9C7-3958-61F5-E8D0-75BBC2C2F150}"/>
                </a:ext>
              </a:extLst>
            </p:cNvPr>
            <p:cNvSpPr/>
            <p:nvPr/>
          </p:nvSpPr>
          <p:spPr>
            <a:xfrm>
              <a:off x="6369481" y="6230072"/>
              <a:ext cx="2195100" cy="2195100"/>
            </a:xfrm>
            <a:prstGeom prst="ellipse">
              <a:avLst/>
            </a:prstGeom>
            <a:solidFill>
              <a:schemeClr val="lt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800">
                <a:solidFill>
                  <a:schemeClr val="lt1"/>
                </a:solidFill>
                <a:latin typeface="Lato Light"/>
                <a:ea typeface="Lato Light"/>
                <a:cs typeface="Lato Light"/>
                <a:sym typeface="Lato Light"/>
              </a:endParaRPr>
            </a:p>
          </p:txBody>
        </p:sp>
      </p:grpSp>
      <p:grpSp>
        <p:nvGrpSpPr>
          <p:cNvPr id="115" name="Google Shape;549;p27">
            <a:extLst>
              <a:ext uri="{FF2B5EF4-FFF2-40B4-BE49-F238E27FC236}">
                <a16:creationId xmlns:a16="http://schemas.microsoft.com/office/drawing/2014/main" id="{8BFACCDC-FE92-D68B-F965-581DDCF8696E}"/>
              </a:ext>
            </a:extLst>
          </p:cNvPr>
          <p:cNvGrpSpPr/>
          <p:nvPr/>
        </p:nvGrpSpPr>
        <p:grpSpPr>
          <a:xfrm rot="10800000">
            <a:off x="3790781" y="7364396"/>
            <a:ext cx="971468" cy="971110"/>
            <a:chOff x="5680518" y="5545034"/>
            <a:chExt cx="3574200" cy="3574200"/>
          </a:xfrm>
        </p:grpSpPr>
        <p:sp>
          <p:nvSpPr>
            <p:cNvPr id="117" name="Google Shape;550;p27">
              <a:extLst>
                <a:ext uri="{FF2B5EF4-FFF2-40B4-BE49-F238E27FC236}">
                  <a16:creationId xmlns:a16="http://schemas.microsoft.com/office/drawing/2014/main" id="{B8722ACC-3840-49B8-FE15-7D79CB1CEF2A}"/>
                </a:ext>
              </a:extLst>
            </p:cNvPr>
            <p:cNvSpPr/>
            <p:nvPr/>
          </p:nvSpPr>
          <p:spPr>
            <a:xfrm rot="8100000">
              <a:off x="6203947" y="6068464"/>
              <a:ext cx="2527341" cy="2527341"/>
            </a:xfrm>
            <a:prstGeom prst="teardrop">
              <a:avLst>
                <a:gd name="adj" fmla="val 118365"/>
              </a:avLst>
            </a:prstGeom>
            <a:solidFill>
              <a:schemeClr val="accent2"/>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800">
                <a:solidFill>
                  <a:schemeClr val="lt1"/>
                </a:solidFill>
                <a:latin typeface="Lato Light"/>
                <a:ea typeface="Lato Light"/>
                <a:cs typeface="Lato Light"/>
                <a:sym typeface="Lato Light"/>
              </a:endParaRPr>
            </a:p>
          </p:txBody>
        </p:sp>
        <p:sp>
          <p:nvSpPr>
            <p:cNvPr id="118" name="Google Shape;551;p27">
              <a:extLst>
                <a:ext uri="{FF2B5EF4-FFF2-40B4-BE49-F238E27FC236}">
                  <a16:creationId xmlns:a16="http://schemas.microsoft.com/office/drawing/2014/main" id="{1E4FE17C-49D9-E22B-FB1C-96605AE40EC1}"/>
                </a:ext>
              </a:extLst>
            </p:cNvPr>
            <p:cNvSpPr/>
            <p:nvPr/>
          </p:nvSpPr>
          <p:spPr>
            <a:xfrm>
              <a:off x="6369481" y="6230072"/>
              <a:ext cx="2195100" cy="2195100"/>
            </a:xfrm>
            <a:prstGeom prst="ellipse">
              <a:avLst/>
            </a:prstGeom>
            <a:solidFill>
              <a:schemeClr val="lt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800">
                <a:solidFill>
                  <a:schemeClr val="lt1"/>
                </a:solidFill>
                <a:latin typeface="Lato Light"/>
                <a:ea typeface="Lato Light"/>
                <a:cs typeface="Lato Light"/>
                <a:sym typeface="Lato Light"/>
              </a:endParaRPr>
            </a:p>
          </p:txBody>
        </p:sp>
      </p:grpSp>
      <p:sp>
        <p:nvSpPr>
          <p:cNvPr id="119" name="Google Shape;552;p27">
            <a:extLst>
              <a:ext uri="{FF2B5EF4-FFF2-40B4-BE49-F238E27FC236}">
                <a16:creationId xmlns:a16="http://schemas.microsoft.com/office/drawing/2014/main" id="{2892D6F5-B6FE-3881-84B3-332400CA72E2}"/>
              </a:ext>
            </a:extLst>
          </p:cNvPr>
          <p:cNvSpPr txBox="1"/>
          <p:nvPr/>
        </p:nvSpPr>
        <p:spPr>
          <a:xfrm>
            <a:off x="6033605" y="6085614"/>
            <a:ext cx="545867" cy="107895"/>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1200" dirty="0">
                <a:solidFill>
                  <a:schemeClr val="accent2"/>
                </a:solidFill>
                <a:latin typeface="Georgia" panose="02040502050405020303" pitchFamily="18" charset="0"/>
                <a:ea typeface="Fira Sans Extra Condensed Medium"/>
                <a:cs typeface="Fira Sans Extra Condensed Medium"/>
                <a:sym typeface="Fira Sans Extra Condensed Medium"/>
              </a:rPr>
              <a:t>1 July 2025</a:t>
            </a:r>
            <a:endParaRPr sz="1200" dirty="0">
              <a:solidFill>
                <a:schemeClr val="accent2"/>
              </a:solidFill>
              <a:latin typeface="Georgia" panose="02040502050405020303" pitchFamily="18" charset="0"/>
              <a:ea typeface="Fira Sans Extra Condensed Medium"/>
              <a:cs typeface="Fira Sans Extra Condensed Medium"/>
              <a:sym typeface="Fira Sans Extra Condensed Medium"/>
            </a:endParaRPr>
          </a:p>
        </p:txBody>
      </p:sp>
      <p:sp>
        <p:nvSpPr>
          <p:cNvPr id="121" name="Google Shape;552;p27">
            <a:extLst>
              <a:ext uri="{FF2B5EF4-FFF2-40B4-BE49-F238E27FC236}">
                <a16:creationId xmlns:a16="http://schemas.microsoft.com/office/drawing/2014/main" id="{40551848-1331-F92C-444F-48A3DC91B8A5}"/>
              </a:ext>
            </a:extLst>
          </p:cNvPr>
          <p:cNvSpPr txBox="1"/>
          <p:nvPr/>
        </p:nvSpPr>
        <p:spPr>
          <a:xfrm>
            <a:off x="4001838" y="7776364"/>
            <a:ext cx="545867" cy="131559"/>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1200" dirty="0">
                <a:solidFill>
                  <a:schemeClr val="accent2"/>
                </a:solidFill>
                <a:latin typeface="Georgia" panose="02040502050405020303" pitchFamily="18" charset="0"/>
                <a:ea typeface="Fira Sans Extra Condensed Medium"/>
                <a:cs typeface="Fira Sans Extra Condensed Medium"/>
                <a:sym typeface="Fira Sans Extra Condensed Medium"/>
              </a:rPr>
              <a:t>1 Jan 2025</a:t>
            </a:r>
            <a:endParaRPr sz="1200" dirty="0">
              <a:solidFill>
                <a:schemeClr val="accent2"/>
              </a:solidFill>
              <a:latin typeface="Georgia" panose="02040502050405020303" pitchFamily="18" charset="0"/>
              <a:ea typeface="Fira Sans Extra Condensed Medium"/>
              <a:cs typeface="Fira Sans Extra Condensed Medium"/>
              <a:sym typeface="Fira Sans Extra Condensed Medium"/>
            </a:endParaRPr>
          </a:p>
        </p:txBody>
      </p:sp>
      <p:sp>
        <p:nvSpPr>
          <p:cNvPr id="122" name="TextBox 121">
            <a:extLst>
              <a:ext uri="{FF2B5EF4-FFF2-40B4-BE49-F238E27FC236}">
                <a16:creationId xmlns:a16="http://schemas.microsoft.com/office/drawing/2014/main" id="{D80927AA-C670-3586-095D-93AF5D4D5032}"/>
              </a:ext>
            </a:extLst>
          </p:cNvPr>
          <p:cNvSpPr txBox="1"/>
          <p:nvPr/>
        </p:nvSpPr>
        <p:spPr>
          <a:xfrm>
            <a:off x="680086" y="5617008"/>
            <a:ext cx="1156055" cy="1200329"/>
          </a:xfrm>
          <a:prstGeom prst="rect">
            <a:avLst/>
          </a:prstGeom>
          <a:noFill/>
        </p:spPr>
        <p:txBody>
          <a:bodyPr wrap="square" rtlCol="0">
            <a:spAutoFit/>
          </a:bodyPr>
          <a:lstStyle/>
          <a:p>
            <a:r>
              <a:rPr lang="en-US" sz="1200" dirty="0">
                <a:latin typeface="Georgia" panose="02040502050405020303" pitchFamily="18" charset="0"/>
                <a:ea typeface="Cambria" panose="02040503050406030204" pitchFamily="18" charset="0"/>
              </a:rPr>
              <a:t>Taxpayers with annual turnover &gt;RM100 million</a:t>
            </a:r>
          </a:p>
          <a:p>
            <a:endParaRPr lang="en-US" sz="1200" dirty="0">
              <a:latin typeface="Georgia" panose="02040502050405020303" pitchFamily="18" charset="0"/>
              <a:ea typeface="Cambria" panose="02040503050406030204" pitchFamily="18" charset="0"/>
            </a:endParaRPr>
          </a:p>
        </p:txBody>
      </p:sp>
      <p:sp>
        <p:nvSpPr>
          <p:cNvPr id="124" name="TextBox 123">
            <a:extLst>
              <a:ext uri="{FF2B5EF4-FFF2-40B4-BE49-F238E27FC236}">
                <a16:creationId xmlns:a16="http://schemas.microsoft.com/office/drawing/2014/main" id="{50B4B0CE-998E-30CD-75AA-989ED670A1AC}"/>
              </a:ext>
            </a:extLst>
          </p:cNvPr>
          <p:cNvSpPr txBox="1"/>
          <p:nvPr/>
        </p:nvSpPr>
        <p:spPr>
          <a:xfrm>
            <a:off x="2661370" y="7392881"/>
            <a:ext cx="1366232" cy="1015663"/>
          </a:xfrm>
          <a:prstGeom prst="rect">
            <a:avLst/>
          </a:prstGeom>
          <a:noFill/>
        </p:spPr>
        <p:txBody>
          <a:bodyPr wrap="square" rtlCol="0">
            <a:spAutoFit/>
          </a:bodyPr>
          <a:lstStyle/>
          <a:p>
            <a:r>
              <a:rPr lang="en-US" sz="1200" dirty="0">
                <a:latin typeface="Georgia" panose="02040502050405020303" pitchFamily="18" charset="0"/>
                <a:ea typeface="Cambria" panose="02040503050406030204" pitchFamily="18" charset="0"/>
              </a:rPr>
              <a:t>Taxpayers with annual turnover of RM25 million ~ RM100 million</a:t>
            </a:r>
          </a:p>
          <a:p>
            <a:endParaRPr lang="en-US" sz="1200" dirty="0">
              <a:latin typeface="Georgia" panose="02040502050405020303" pitchFamily="18" charset="0"/>
              <a:ea typeface="Cambria" panose="02040503050406030204" pitchFamily="18" charset="0"/>
            </a:endParaRPr>
          </a:p>
        </p:txBody>
      </p:sp>
      <p:sp>
        <p:nvSpPr>
          <p:cNvPr id="125" name="TextBox 124">
            <a:extLst>
              <a:ext uri="{FF2B5EF4-FFF2-40B4-BE49-F238E27FC236}">
                <a16:creationId xmlns:a16="http://schemas.microsoft.com/office/drawing/2014/main" id="{0DE1566B-7AEF-4B1A-510C-7E3EF47F56AC}"/>
              </a:ext>
            </a:extLst>
          </p:cNvPr>
          <p:cNvSpPr txBox="1"/>
          <p:nvPr/>
        </p:nvSpPr>
        <p:spPr>
          <a:xfrm>
            <a:off x="5106130" y="5898570"/>
            <a:ext cx="1366232" cy="646331"/>
          </a:xfrm>
          <a:prstGeom prst="rect">
            <a:avLst/>
          </a:prstGeom>
          <a:noFill/>
        </p:spPr>
        <p:txBody>
          <a:bodyPr wrap="square" rtlCol="0">
            <a:spAutoFit/>
          </a:bodyPr>
          <a:lstStyle/>
          <a:p>
            <a:r>
              <a:rPr lang="en-US" sz="1200" dirty="0">
                <a:latin typeface="Georgia" panose="02040502050405020303" pitchFamily="18" charset="0"/>
                <a:ea typeface="Cambria" panose="02040503050406030204" pitchFamily="18" charset="0"/>
              </a:rPr>
              <a:t>All other taxpayers</a:t>
            </a:r>
          </a:p>
          <a:p>
            <a:endParaRPr lang="en-US" sz="1200" dirty="0">
              <a:latin typeface="Georgia" panose="02040502050405020303" pitchFamily="18" charset="0"/>
              <a:ea typeface="Cambria" panose="02040503050406030204" pitchFamily="18" charset="0"/>
            </a:endParaRPr>
          </a:p>
        </p:txBody>
      </p:sp>
      <p:sp>
        <p:nvSpPr>
          <p:cNvPr id="131" name="TextBox 130">
            <a:extLst>
              <a:ext uri="{FF2B5EF4-FFF2-40B4-BE49-F238E27FC236}">
                <a16:creationId xmlns:a16="http://schemas.microsoft.com/office/drawing/2014/main" id="{739AE4E2-931D-A0A4-0637-0D0A5745FFAF}"/>
              </a:ext>
            </a:extLst>
          </p:cNvPr>
          <p:cNvSpPr txBox="1"/>
          <p:nvPr/>
        </p:nvSpPr>
        <p:spPr>
          <a:xfrm>
            <a:off x="689607" y="8277684"/>
            <a:ext cx="6896100" cy="1415772"/>
          </a:xfrm>
          <a:prstGeom prst="rect">
            <a:avLst/>
          </a:prstGeom>
          <a:noFill/>
        </p:spPr>
        <p:txBody>
          <a:bodyPr wrap="square" rtlCol="0">
            <a:spAutoFit/>
          </a:bodyPr>
          <a:lstStyle/>
          <a:p>
            <a:r>
              <a:rPr lang="en-US" sz="1200" dirty="0">
                <a:latin typeface="Georgia" panose="02040502050405020303" pitchFamily="18" charset="0"/>
                <a:ea typeface="Ebrima" panose="02000000000000000000" pitchFamily="2" charset="0"/>
                <a:cs typeface="Ebrima" panose="02000000000000000000" pitchFamily="2" charset="0"/>
              </a:rPr>
              <a:t>Turnover is based on audited financial statements for FY2022/ tax return for YA2022. A fine of RM200 ~ RM20,000, or imprisonment not exceeding 6 months, or both may be imposed for:</a:t>
            </a:r>
          </a:p>
          <a:p>
            <a:endParaRPr lang="en-US" sz="1200" dirty="0">
              <a:latin typeface="Georgia" panose="02040502050405020303" pitchFamily="18" charset="0"/>
              <a:ea typeface="Ebrima" panose="02000000000000000000" pitchFamily="2" charset="0"/>
              <a:cs typeface="Ebrima" panose="02000000000000000000" pitchFamily="2" charset="0"/>
            </a:endParaRPr>
          </a:p>
          <a:p>
            <a:r>
              <a:rPr lang="en-US" sz="1200" dirty="0">
                <a:latin typeface="Georgia" panose="02040502050405020303" pitchFamily="18" charset="0"/>
                <a:ea typeface="Ebrima" panose="02000000000000000000" pitchFamily="2" charset="0"/>
                <a:cs typeface="Ebrima" panose="02000000000000000000" pitchFamily="2" charset="0"/>
              </a:rPr>
              <a:t>      Failure to enter and submit e-invoice</a:t>
            </a:r>
          </a:p>
          <a:p>
            <a:r>
              <a:rPr lang="en-US" sz="1200" dirty="0">
                <a:latin typeface="Georgia" panose="02040502050405020303" pitchFamily="18" charset="0"/>
                <a:ea typeface="Ebrima" panose="02000000000000000000" pitchFamily="2" charset="0"/>
                <a:cs typeface="Ebrima" panose="02000000000000000000" pitchFamily="2" charset="0"/>
              </a:rPr>
              <a:t>      Failure to issue self billed e-invoice</a:t>
            </a:r>
          </a:p>
          <a:p>
            <a:r>
              <a:rPr lang="en-US" sz="1200" dirty="0">
                <a:latin typeface="Georgia" panose="02040502050405020303" pitchFamily="18" charset="0"/>
                <a:ea typeface="Ebrima" panose="02000000000000000000" pitchFamily="2" charset="0"/>
                <a:cs typeface="Ebrima" panose="02000000000000000000" pitchFamily="2" charset="0"/>
              </a:rPr>
              <a:t>      Failure of the supplier to submit a consolidated transaction e-invoice</a:t>
            </a:r>
          </a:p>
          <a:p>
            <a:endParaRPr lang="en-US" sz="1400" dirty="0">
              <a:latin typeface="Cambria" panose="02040503050406030204" pitchFamily="18" charset="0"/>
              <a:ea typeface="Cambria" panose="02040503050406030204" pitchFamily="18" charset="0"/>
            </a:endParaRPr>
          </a:p>
        </p:txBody>
      </p:sp>
      <p:sp>
        <p:nvSpPr>
          <p:cNvPr id="4" name="Isosceles Triangle 3">
            <a:extLst>
              <a:ext uri="{FF2B5EF4-FFF2-40B4-BE49-F238E27FC236}">
                <a16:creationId xmlns:a16="http://schemas.microsoft.com/office/drawing/2014/main" id="{024AB741-4B61-4E08-00FF-C748E1063635}"/>
              </a:ext>
            </a:extLst>
          </p:cNvPr>
          <p:cNvSpPr/>
          <p:nvPr/>
        </p:nvSpPr>
        <p:spPr>
          <a:xfrm rot="5400000">
            <a:off x="752475" y="8874332"/>
            <a:ext cx="209550" cy="128677"/>
          </a:xfrm>
          <a:prstGeom prst="triangl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Isosceles Triangle 4">
            <a:extLst>
              <a:ext uri="{FF2B5EF4-FFF2-40B4-BE49-F238E27FC236}">
                <a16:creationId xmlns:a16="http://schemas.microsoft.com/office/drawing/2014/main" id="{E476AF55-B2D6-9C64-7405-82234EB87285}"/>
              </a:ext>
            </a:extLst>
          </p:cNvPr>
          <p:cNvSpPr/>
          <p:nvPr/>
        </p:nvSpPr>
        <p:spPr>
          <a:xfrm rot="5400000">
            <a:off x="752474" y="9065498"/>
            <a:ext cx="209550" cy="128677"/>
          </a:xfrm>
          <a:prstGeom prst="triangl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Isosceles Triangle 7">
            <a:extLst>
              <a:ext uri="{FF2B5EF4-FFF2-40B4-BE49-F238E27FC236}">
                <a16:creationId xmlns:a16="http://schemas.microsoft.com/office/drawing/2014/main" id="{442B7646-8C14-B5AA-1F6A-6781CDACC7B0}"/>
              </a:ext>
            </a:extLst>
          </p:cNvPr>
          <p:cNvSpPr/>
          <p:nvPr/>
        </p:nvSpPr>
        <p:spPr>
          <a:xfrm rot="5400000">
            <a:off x="752474" y="9255534"/>
            <a:ext cx="209550" cy="128677"/>
          </a:xfrm>
          <a:prstGeom prst="triangl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338025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D953111-C5C0-600C-9B07-5D1BF3055FEF}"/>
              </a:ext>
            </a:extLst>
          </p:cNvPr>
          <p:cNvSpPr txBox="1"/>
          <p:nvPr/>
        </p:nvSpPr>
        <p:spPr>
          <a:xfrm>
            <a:off x="675134" y="534482"/>
            <a:ext cx="5842896" cy="276999"/>
          </a:xfrm>
          <a:prstGeom prst="rect">
            <a:avLst/>
          </a:prstGeom>
          <a:noFill/>
        </p:spPr>
        <p:txBody>
          <a:bodyPr wrap="square" rtlCol="0">
            <a:spAutoFit/>
          </a:bodyPr>
          <a:lstStyle/>
          <a:p>
            <a:r>
              <a:rPr lang="en-US" sz="1200" b="1" dirty="0"/>
              <a:t>E-Invoicing in Malaysia | 2024 </a:t>
            </a:r>
            <a:endParaRPr lang="en-MY" sz="1200" b="1" dirty="0"/>
          </a:p>
        </p:txBody>
      </p:sp>
      <p:sp>
        <p:nvSpPr>
          <p:cNvPr id="29" name="TextBox 28">
            <a:extLst>
              <a:ext uri="{FF2B5EF4-FFF2-40B4-BE49-F238E27FC236}">
                <a16:creationId xmlns:a16="http://schemas.microsoft.com/office/drawing/2014/main" id="{2F2AA4A0-5A03-A064-CC76-1AE6F1E4F0E6}"/>
              </a:ext>
            </a:extLst>
          </p:cNvPr>
          <p:cNvSpPr txBox="1"/>
          <p:nvPr/>
        </p:nvSpPr>
        <p:spPr>
          <a:xfrm>
            <a:off x="4462585" y="9777839"/>
            <a:ext cx="3309815" cy="400110"/>
          </a:xfrm>
          <a:prstGeom prst="rect">
            <a:avLst/>
          </a:prstGeom>
          <a:noFill/>
        </p:spPr>
        <p:txBody>
          <a:bodyPr wrap="square" rtlCol="0">
            <a:spAutoFit/>
          </a:bodyPr>
          <a:lstStyle/>
          <a:p>
            <a:pPr algn="r"/>
            <a:r>
              <a:rPr lang="en-US" sz="1000" b="1" dirty="0">
                <a:solidFill>
                  <a:schemeClr val="bg1"/>
                </a:solidFill>
                <a:latin typeface="Georgia" panose="02040502050405020303" pitchFamily="18" charset="0"/>
              </a:rPr>
              <a:t>LMC Taxation Services </a:t>
            </a:r>
            <a:r>
              <a:rPr lang="en-US" sz="1000" b="1" dirty="0" err="1">
                <a:solidFill>
                  <a:schemeClr val="bg1"/>
                </a:solidFill>
                <a:latin typeface="Georgia" panose="02040502050405020303" pitchFamily="18" charset="0"/>
              </a:rPr>
              <a:t>Sdn</a:t>
            </a:r>
            <a:r>
              <a:rPr lang="en-US" sz="1000" b="1" dirty="0">
                <a:solidFill>
                  <a:schemeClr val="bg1"/>
                </a:solidFill>
                <a:latin typeface="Georgia" panose="02040502050405020303" pitchFamily="18" charset="0"/>
              </a:rPr>
              <a:t> </a:t>
            </a:r>
            <a:r>
              <a:rPr lang="en-US" sz="1000" b="1" dirty="0" err="1">
                <a:solidFill>
                  <a:schemeClr val="bg1"/>
                </a:solidFill>
                <a:latin typeface="Georgia" panose="02040502050405020303" pitchFamily="18" charset="0"/>
              </a:rPr>
              <a:t>Bhd</a:t>
            </a:r>
            <a:endParaRPr lang="en-US" sz="1000" b="1" dirty="0">
              <a:solidFill>
                <a:schemeClr val="bg1"/>
              </a:solidFill>
              <a:latin typeface="Georgia" panose="02040502050405020303" pitchFamily="18" charset="0"/>
            </a:endParaRPr>
          </a:p>
          <a:p>
            <a:pPr algn="r"/>
            <a:r>
              <a:rPr lang="en-US" sz="1000" b="1" dirty="0">
                <a:solidFill>
                  <a:schemeClr val="bg1"/>
                </a:solidFill>
                <a:latin typeface="Georgia" panose="02040502050405020303" pitchFamily="18" charset="0"/>
              </a:rPr>
              <a:t>general@lmc.com.my</a:t>
            </a:r>
          </a:p>
        </p:txBody>
      </p:sp>
      <p:pic>
        <p:nvPicPr>
          <p:cNvPr id="23" name="Picture 22">
            <a:extLst>
              <a:ext uri="{FF2B5EF4-FFF2-40B4-BE49-F238E27FC236}">
                <a16:creationId xmlns:a16="http://schemas.microsoft.com/office/drawing/2014/main" id="{1A755E8C-9D9C-6124-841D-4EC943F812D4}"/>
              </a:ext>
            </a:extLst>
          </p:cNvPr>
          <p:cNvPicPr>
            <a:picLocks noChangeAspect="1"/>
          </p:cNvPicPr>
          <p:nvPr/>
        </p:nvPicPr>
        <p:blipFill>
          <a:blip r:embed="rId2"/>
          <a:stretch>
            <a:fillRect/>
          </a:stretch>
        </p:blipFill>
        <p:spPr>
          <a:xfrm>
            <a:off x="205421" y="1292969"/>
            <a:ext cx="7361558" cy="4808637"/>
          </a:xfrm>
          <a:prstGeom prst="rect">
            <a:avLst/>
          </a:prstGeom>
        </p:spPr>
      </p:pic>
      <p:sp>
        <p:nvSpPr>
          <p:cNvPr id="24" name="TextBox 23">
            <a:extLst>
              <a:ext uri="{FF2B5EF4-FFF2-40B4-BE49-F238E27FC236}">
                <a16:creationId xmlns:a16="http://schemas.microsoft.com/office/drawing/2014/main" id="{801FC526-F649-1A29-60E4-77C2EB274FD5}"/>
              </a:ext>
            </a:extLst>
          </p:cNvPr>
          <p:cNvSpPr txBox="1"/>
          <p:nvPr/>
        </p:nvSpPr>
        <p:spPr>
          <a:xfrm>
            <a:off x="675134" y="1026924"/>
            <a:ext cx="3685199" cy="307777"/>
          </a:xfrm>
          <a:prstGeom prst="rect">
            <a:avLst/>
          </a:prstGeom>
          <a:noFill/>
        </p:spPr>
        <p:txBody>
          <a:bodyPr wrap="square" rtlCol="0">
            <a:spAutoFit/>
          </a:bodyPr>
          <a:lstStyle/>
          <a:p>
            <a:pPr marL="285750" indent="-285750">
              <a:buFont typeface="Wingdings" panose="05000000000000000000" pitchFamily="2" charset="2"/>
              <a:buChar char="q"/>
            </a:pPr>
            <a:r>
              <a:rPr lang="en-US" sz="1400" b="1" dirty="0">
                <a:solidFill>
                  <a:schemeClr val="accent2"/>
                </a:solidFill>
                <a:latin typeface="Georgia" panose="02040502050405020303" pitchFamily="18" charset="0"/>
                <a:ea typeface="Cambria" panose="02040503050406030204" pitchFamily="18" charset="0"/>
              </a:rPr>
              <a:t>E-Invoice overview workflow </a:t>
            </a:r>
            <a:endParaRPr lang="en-US" sz="1400" dirty="0">
              <a:latin typeface="Georgia" panose="02040502050405020303" pitchFamily="18" charset="0"/>
              <a:ea typeface="Cambria" panose="02040503050406030204" pitchFamily="18" charset="0"/>
            </a:endParaRPr>
          </a:p>
        </p:txBody>
      </p:sp>
      <p:sp>
        <p:nvSpPr>
          <p:cNvPr id="25" name="TextBox 24">
            <a:extLst>
              <a:ext uri="{FF2B5EF4-FFF2-40B4-BE49-F238E27FC236}">
                <a16:creationId xmlns:a16="http://schemas.microsoft.com/office/drawing/2014/main" id="{58835CB0-5CC7-004F-CAC8-59904E20BA5F}"/>
              </a:ext>
            </a:extLst>
          </p:cNvPr>
          <p:cNvSpPr txBox="1"/>
          <p:nvPr/>
        </p:nvSpPr>
        <p:spPr>
          <a:xfrm>
            <a:off x="5643277" y="5188568"/>
            <a:ext cx="2172736" cy="553998"/>
          </a:xfrm>
          <a:prstGeom prst="rect">
            <a:avLst/>
          </a:prstGeom>
          <a:noFill/>
        </p:spPr>
        <p:txBody>
          <a:bodyPr wrap="square" rtlCol="0">
            <a:spAutoFit/>
          </a:bodyPr>
          <a:lstStyle/>
          <a:p>
            <a:r>
              <a:rPr lang="en-US" sz="1000" b="1" dirty="0">
                <a:latin typeface="Georgia" panose="02040502050405020303" pitchFamily="18" charset="0"/>
                <a:ea typeface="Cambria" panose="02040503050406030204" pitchFamily="18" charset="0"/>
              </a:rPr>
              <a:t>Rejection/ cancellation must be done within 72 hours from time of validation</a:t>
            </a:r>
          </a:p>
        </p:txBody>
      </p:sp>
      <p:sp>
        <p:nvSpPr>
          <p:cNvPr id="27" name="TextBox 26">
            <a:extLst>
              <a:ext uri="{FF2B5EF4-FFF2-40B4-BE49-F238E27FC236}">
                <a16:creationId xmlns:a16="http://schemas.microsoft.com/office/drawing/2014/main" id="{0C719B84-0229-4CE8-6F7F-6BA8C9B22E62}"/>
              </a:ext>
            </a:extLst>
          </p:cNvPr>
          <p:cNvSpPr txBox="1"/>
          <p:nvPr/>
        </p:nvSpPr>
        <p:spPr>
          <a:xfrm>
            <a:off x="675134" y="6254582"/>
            <a:ext cx="3068191" cy="307777"/>
          </a:xfrm>
          <a:prstGeom prst="rect">
            <a:avLst/>
          </a:prstGeom>
          <a:noFill/>
        </p:spPr>
        <p:txBody>
          <a:bodyPr wrap="square" rtlCol="0">
            <a:spAutoFit/>
          </a:bodyPr>
          <a:lstStyle/>
          <a:p>
            <a:pPr marL="285750" indent="-285750">
              <a:buFont typeface="Wingdings" panose="05000000000000000000" pitchFamily="2" charset="2"/>
              <a:buChar char="q"/>
            </a:pPr>
            <a:r>
              <a:rPr lang="en-US" sz="1400" b="1" dirty="0">
                <a:solidFill>
                  <a:schemeClr val="accent2"/>
                </a:solidFill>
                <a:latin typeface="Georgia" panose="02040502050405020303" pitchFamily="18" charset="0"/>
                <a:ea typeface="Cambria" panose="02040503050406030204" pitchFamily="18" charset="0"/>
              </a:rPr>
              <a:t>E-Invoice mechanism</a:t>
            </a:r>
            <a:endParaRPr lang="en-US" sz="1400" dirty="0">
              <a:latin typeface="Georgia" panose="02040502050405020303" pitchFamily="18" charset="0"/>
              <a:ea typeface="Cambria" panose="02040503050406030204" pitchFamily="18" charset="0"/>
            </a:endParaRPr>
          </a:p>
        </p:txBody>
      </p:sp>
      <p:sp>
        <p:nvSpPr>
          <p:cNvPr id="40" name="TextBox 39">
            <a:extLst>
              <a:ext uri="{FF2B5EF4-FFF2-40B4-BE49-F238E27FC236}">
                <a16:creationId xmlns:a16="http://schemas.microsoft.com/office/drawing/2014/main" id="{37BF2F45-DB62-C38C-217E-FF0E099A2B59}"/>
              </a:ext>
            </a:extLst>
          </p:cNvPr>
          <p:cNvSpPr txBox="1"/>
          <p:nvPr/>
        </p:nvSpPr>
        <p:spPr>
          <a:xfrm>
            <a:off x="608459" y="6999888"/>
            <a:ext cx="2449066" cy="1754326"/>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Georgia" panose="02040502050405020303" pitchFamily="18" charset="0"/>
                <a:ea typeface="Cambria" panose="02040503050406030204" pitchFamily="18" charset="0"/>
              </a:rPr>
              <a:t>Free and accessible to all.</a:t>
            </a:r>
          </a:p>
          <a:p>
            <a:pPr marL="171450" indent="-171450">
              <a:buFont typeface="Arial" panose="020B0604020202020204" pitchFamily="34" charset="0"/>
              <a:buChar char="•"/>
            </a:pPr>
            <a:r>
              <a:rPr lang="en-US" sz="1200" dirty="0">
                <a:latin typeface="Georgia" panose="02040502050405020303" pitchFamily="18" charset="0"/>
                <a:ea typeface="Cambria" panose="02040503050406030204" pitchFamily="18" charset="0"/>
              </a:rPr>
              <a:t>Has the option for batch generation through spreadsheet upload for multiple transactions. </a:t>
            </a:r>
          </a:p>
          <a:p>
            <a:pPr marL="171450" indent="-171450">
              <a:buFont typeface="Arial" panose="020B0604020202020204" pitchFamily="34" charset="0"/>
              <a:buChar char="•"/>
            </a:pPr>
            <a:r>
              <a:rPr lang="en-US" sz="1200" dirty="0">
                <a:latin typeface="Georgia" panose="02040502050405020303" pitchFamily="18" charset="0"/>
                <a:ea typeface="Cambria" panose="02040503050406030204" pitchFamily="18" charset="0"/>
              </a:rPr>
              <a:t>Back-up option when API connection is unavailable.</a:t>
            </a:r>
          </a:p>
          <a:p>
            <a:endParaRPr lang="en-US" sz="1200" dirty="0">
              <a:latin typeface="Georgia" panose="02040502050405020303" pitchFamily="18" charset="0"/>
              <a:ea typeface="Cambria" panose="02040503050406030204" pitchFamily="18" charset="0"/>
            </a:endParaRPr>
          </a:p>
          <a:p>
            <a:endParaRPr lang="en-US" sz="1200" dirty="0">
              <a:latin typeface="Georgia" panose="02040502050405020303" pitchFamily="18" charset="0"/>
              <a:ea typeface="Cambria" panose="02040503050406030204" pitchFamily="18" charset="0"/>
            </a:endParaRPr>
          </a:p>
        </p:txBody>
      </p:sp>
      <p:sp>
        <p:nvSpPr>
          <p:cNvPr id="41" name="TextBox 40">
            <a:extLst>
              <a:ext uri="{FF2B5EF4-FFF2-40B4-BE49-F238E27FC236}">
                <a16:creationId xmlns:a16="http://schemas.microsoft.com/office/drawing/2014/main" id="{51242B73-FB4F-A00A-F1A8-6E835398BCF8}"/>
              </a:ext>
            </a:extLst>
          </p:cNvPr>
          <p:cNvSpPr txBox="1"/>
          <p:nvPr/>
        </p:nvSpPr>
        <p:spPr>
          <a:xfrm>
            <a:off x="4850585" y="6803163"/>
            <a:ext cx="2788465" cy="2492990"/>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Georgia" panose="02040502050405020303" pitchFamily="18" charset="0"/>
                <a:ea typeface="Cambria" panose="02040503050406030204" pitchFamily="18" charset="0"/>
              </a:rPr>
              <a:t>Requires upfront investment and adjustments to existing systems.</a:t>
            </a:r>
          </a:p>
          <a:p>
            <a:pPr marL="171450" indent="-171450">
              <a:buFont typeface="Arial" panose="020B0604020202020204" pitchFamily="34" charset="0"/>
              <a:buChar char="•"/>
            </a:pPr>
            <a:r>
              <a:rPr lang="en-US" sz="1200" dirty="0">
                <a:latin typeface="Georgia" panose="02040502050405020303" pitchFamily="18" charset="0"/>
                <a:ea typeface="Cambria" panose="02040503050406030204" pitchFamily="18" charset="0"/>
              </a:rPr>
              <a:t>Ideal for large businesses with substantial transaction volume.</a:t>
            </a:r>
          </a:p>
          <a:p>
            <a:pPr marL="171450" indent="-171450">
              <a:buFont typeface="Arial" panose="020B0604020202020204" pitchFamily="34" charset="0"/>
              <a:buChar char="•"/>
            </a:pPr>
            <a:r>
              <a:rPr lang="en-US" sz="1200" dirty="0">
                <a:latin typeface="Georgia" panose="02040502050405020303" pitchFamily="18" charset="0"/>
                <a:ea typeface="Cambria" panose="02040503050406030204" pitchFamily="18" charset="0"/>
              </a:rPr>
              <a:t>API transmission methods include:</a:t>
            </a:r>
          </a:p>
          <a:p>
            <a:pPr marL="285750" indent="-285750">
              <a:buAutoNum type="romanLcParenBoth"/>
            </a:pPr>
            <a:r>
              <a:rPr lang="en-US" sz="1200" dirty="0">
                <a:latin typeface="Georgia" panose="02040502050405020303" pitchFamily="18" charset="0"/>
                <a:ea typeface="Cambria" panose="02040503050406030204" pitchFamily="18" charset="0"/>
              </a:rPr>
              <a:t>Direct integration of taxpayers’ Enterprise Resource Planning (ERP) system with </a:t>
            </a:r>
            <a:r>
              <a:rPr lang="en-US" sz="1200" dirty="0" err="1">
                <a:latin typeface="Georgia" panose="02040502050405020303" pitchFamily="18" charset="0"/>
                <a:ea typeface="Cambria" panose="02040503050406030204" pitchFamily="18" charset="0"/>
              </a:rPr>
              <a:t>MyInvois</a:t>
            </a:r>
            <a:r>
              <a:rPr lang="en-US" sz="1200" dirty="0">
                <a:latin typeface="Georgia" panose="02040502050405020303" pitchFamily="18" charset="0"/>
                <a:ea typeface="Cambria" panose="02040503050406030204" pitchFamily="18" charset="0"/>
              </a:rPr>
              <a:t> system</a:t>
            </a:r>
          </a:p>
          <a:p>
            <a:pPr marL="285750" indent="-285750">
              <a:buAutoNum type="romanLcParenBoth"/>
            </a:pPr>
            <a:r>
              <a:rPr lang="en-US" sz="1200" dirty="0">
                <a:latin typeface="Georgia" panose="02040502050405020303" pitchFamily="18" charset="0"/>
                <a:ea typeface="Cambria" panose="02040503050406030204" pitchFamily="18" charset="0"/>
              </a:rPr>
              <a:t>Through </a:t>
            </a:r>
            <a:r>
              <a:rPr lang="en-US" sz="1200" dirty="0" err="1">
                <a:latin typeface="Georgia" panose="02040502050405020303" pitchFamily="18" charset="0"/>
                <a:ea typeface="Cambria" panose="02040503050406030204" pitchFamily="18" charset="0"/>
              </a:rPr>
              <a:t>Peppol</a:t>
            </a:r>
            <a:r>
              <a:rPr lang="en-US" sz="1200" dirty="0">
                <a:latin typeface="Georgia" panose="02040502050405020303" pitchFamily="18" charset="0"/>
                <a:ea typeface="Cambria" panose="02040503050406030204" pitchFamily="18" charset="0"/>
              </a:rPr>
              <a:t> service providers</a:t>
            </a:r>
          </a:p>
          <a:p>
            <a:pPr marL="285750" indent="-285750">
              <a:buAutoNum type="romanLcParenBoth"/>
            </a:pPr>
            <a:r>
              <a:rPr lang="en-US" sz="1200" dirty="0">
                <a:latin typeface="Georgia" panose="02040502050405020303" pitchFamily="18" charset="0"/>
                <a:ea typeface="Cambria" panose="02040503050406030204" pitchFamily="18" charset="0"/>
              </a:rPr>
              <a:t>Through non-</a:t>
            </a:r>
            <a:r>
              <a:rPr lang="en-US" sz="1200" dirty="0" err="1">
                <a:latin typeface="Georgia" panose="02040502050405020303" pitchFamily="18" charset="0"/>
                <a:ea typeface="Cambria" panose="02040503050406030204" pitchFamily="18" charset="0"/>
              </a:rPr>
              <a:t>Peppol</a:t>
            </a:r>
            <a:r>
              <a:rPr lang="en-US" sz="1200" dirty="0">
                <a:latin typeface="Georgia" panose="02040502050405020303" pitchFamily="18" charset="0"/>
                <a:ea typeface="Cambria" panose="02040503050406030204" pitchFamily="18" charset="0"/>
              </a:rPr>
              <a:t> providers</a:t>
            </a:r>
          </a:p>
          <a:p>
            <a:endParaRPr lang="en-US" sz="1200" dirty="0">
              <a:latin typeface="Georgia" panose="02040502050405020303" pitchFamily="18" charset="0"/>
              <a:ea typeface="Cambria" panose="02040503050406030204" pitchFamily="18" charset="0"/>
            </a:endParaRPr>
          </a:p>
          <a:p>
            <a:endParaRPr lang="en-US" sz="1200" dirty="0">
              <a:latin typeface="Georgia" panose="02040502050405020303" pitchFamily="18" charset="0"/>
              <a:ea typeface="Cambria" panose="02040503050406030204" pitchFamily="18" charset="0"/>
            </a:endParaRPr>
          </a:p>
        </p:txBody>
      </p:sp>
      <p:sp>
        <p:nvSpPr>
          <p:cNvPr id="42" name="Google Shape;1508;p38">
            <a:extLst>
              <a:ext uri="{FF2B5EF4-FFF2-40B4-BE49-F238E27FC236}">
                <a16:creationId xmlns:a16="http://schemas.microsoft.com/office/drawing/2014/main" id="{2B1C9A6B-D471-3C52-2A9D-5FF02FC71AC6}"/>
              </a:ext>
            </a:extLst>
          </p:cNvPr>
          <p:cNvSpPr/>
          <p:nvPr/>
        </p:nvSpPr>
        <p:spPr>
          <a:xfrm>
            <a:off x="2970902" y="7142270"/>
            <a:ext cx="1677300" cy="16773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TextBox 42">
            <a:extLst>
              <a:ext uri="{FF2B5EF4-FFF2-40B4-BE49-F238E27FC236}">
                <a16:creationId xmlns:a16="http://schemas.microsoft.com/office/drawing/2014/main" id="{E7120FD7-81B1-DF8F-28F4-ECD1F5B9F1C7}"/>
              </a:ext>
            </a:extLst>
          </p:cNvPr>
          <p:cNvSpPr txBox="1"/>
          <p:nvPr/>
        </p:nvSpPr>
        <p:spPr>
          <a:xfrm>
            <a:off x="2970902" y="7657754"/>
            <a:ext cx="1677300" cy="646331"/>
          </a:xfrm>
          <a:prstGeom prst="rect">
            <a:avLst/>
          </a:prstGeom>
          <a:noFill/>
        </p:spPr>
        <p:txBody>
          <a:bodyPr wrap="square" rtlCol="0">
            <a:spAutoFit/>
          </a:bodyPr>
          <a:lstStyle/>
          <a:p>
            <a:pPr algn="ctr"/>
            <a:r>
              <a:rPr lang="en-US" sz="1200" dirty="0">
                <a:latin typeface="Georgia" panose="02040502050405020303" pitchFamily="18" charset="0"/>
                <a:ea typeface="Cambria" panose="02040503050406030204" pitchFamily="18" charset="0"/>
              </a:rPr>
              <a:t>Types of e-Invoice transmission mechanism</a:t>
            </a:r>
          </a:p>
        </p:txBody>
      </p:sp>
      <p:cxnSp>
        <p:nvCxnSpPr>
          <p:cNvPr id="45" name="Straight Connector 44">
            <a:extLst>
              <a:ext uri="{FF2B5EF4-FFF2-40B4-BE49-F238E27FC236}">
                <a16:creationId xmlns:a16="http://schemas.microsoft.com/office/drawing/2014/main" id="{EB90FC7B-A526-EEA1-0C06-0CA4DC5E761B}"/>
              </a:ext>
            </a:extLst>
          </p:cNvPr>
          <p:cNvCxnSpPr/>
          <p:nvPr/>
        </p:nvCxnSpPr>
        <p:spPr>
          <a:xfrm>
            <a:off x="675134" y="6953582"/>
            <a:ext cx="2182366" cy="0"/>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9F54E377-88FF-3E2C-3BB2-1B0880FAF503}"/>
              </a:ext>
            </a:extLst>
          </p:cNvPr>
          <p:cNvCxnSpPr/>
          <p:nvPr/>
        </p:nvCxnSpPr>
        <p:spPr>
          <a:xfrm>
            <a:off x="2857500" y="6953582"/>
            <a:ext cx="0" cy="1027337"/>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B6B74B10-68D8-32C3-D9F1-BF9BB4D72A99}"/>
              </a:ext>
            </a:extLst>
          </p:cNvPr>
          <p:cNvCxnSpPr>
            <a:endCxn id="43" idx="1"/>
          </p:cNvCxnSpPr>
          <p:nvPr/>
        </p:nvCxnSpPr>
        <p:spPr>
          <a:xfrm>
            <a:off x="2857500" y="7980919"/>
            <a:ext cx="113402" cy="1"/>
          </a:xfrm>
          <a:prstGeom prst="line">
            <a:avLst/>
          </a:prstGeom>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9BA952C2-7B78-68C3-9A6B-F2A265DDFA63}"/>
              </a:ext>
            </a:extLst>
          </p:cNvPr>
          <p:cNvSpPr txBox="1"/>
          <p:nvPr/>
        </p:nvSpPr>
        <p:spPr>
          <a:xfrm>
            <a:off x="675133" y="6664664"/>
            <a:ext cx="2658615" cy="276999"/>
          </a:xfrm>
          <a:prstGeom prst="rect">
            <a:avLst/>
          </a:prstGeom>
          <a:noFill/>
        </p:spPr>
        <p:txBody>
          <a:bodyPr wrap="square" rtlCol="0">
            <a:spAutoFit/>
          </a:bodyPr>
          <a:lstStyle/>
          <a:p>
            <a:r>
              <a:rPr lang="en-US" sz="1200" b="1" dirty="0" err="1">
                <a:latin typeface="Georgia" panose="02040502050405020303" pitchFamily="18" charset="0"/>
                <a:ea typeface="Cambria" panose="02040503050406030204" pitchFamily="18" charset="0"/>
              </a:rPr>
              <a:t>MyInvois</a:t>
            </a:r>
            <a:r>
              <a:rPr lang="en-US" sz="1200" b="1" dirty="0">
                <a:latin typeface="Georgia" panose="02040502050405020303" pitchFamily="18" charset="0"/>
                <a:ea typeface="Cambria" panose="02040503050406030204" pitchFamily="18" charset="0"/>
              </a:rPr>
              <a:t> portal hosted by IRB</a:t>
            </a:r>
          </a:p>
        </p:txBody>
      </p:sp>
      <p:sp>
        <p:nvSpPr>
          <p:cNvPr id="54" name="Flowchart: Connector 53">
            <a:extLst>
              <a:ext uri="{FF2B5EF4-FFF2-40B4-BE49-F238E27FC236}">
                <a16:creationId xmlns:a16="http://schemas.microsoft.com/office/drawing/2014/main" id="{F1966311-74B9-74A5-BDD8-E628611564A2}"/>
              </a:ext>
            </a:extLst>
          </p:cNvPr>
          <p:cNvSpPr/>
          <p:nvPr/>
        </p:nvSpPr>
        <p:spPr>
          <a:xfrm>
            <a:off x="608458" y="6887276"/>
            <a:ext cx="151259" cy="132611"/>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cxnSp>
        <p:nvCxnSpPr>
          <p:cNvPr id="55" name="Straight Connector 54">
            <a:extLst>
              <a:ext uri="{FF2B5EF4-FFF2-40B4-BE49-F238E27FC236}">
                <a16:creationId xmlns:a16="http://schemas.microsoft.com/office/drawing/2014/main" id="{0BD4118A-5AB9-935F-0AE3-6CCD3EBBB71F}"/>
              </a:ext>
            </a:extLst>
          </p:cNvPr>
          <p:cNvCxnSpPr>
            <a:cxnSpLocks/>
          </p:cNvCxnSpPr>
          <p:nvPr/>
        </p:nvCxnSpPr>
        <p:spPr>
          <a:xfrm>
            <a:off x="4783339" y="9030032"/>
            <a:ext cx="2574090" cy="0"/>
          </a:xfrm>
          <a:prstGeom prst="line">
            <a:avLst/>
          </a:prstGeom>
        </p:spPr>
        <p:style>
          <a:lnRef idx="1">
            <a:schemeClr val="dk1"/>
          </a:lnRef>
          <a:fillRef idx="0">
            <a:schemeClr val="dk1"/>
          </a:fillRef>
          <a:effectRef idx="0">
            <a:schemeClr val="dk1"/>
          </a:effectRef>
          <a:fontRef idx="minor">
            <a:schemeClr val="tx1"/>
          </a:fontRef>
        </p:style>
      </p:cxnSp>
      <p:sp>
        <p:nvSpPr>
          <p:cNvPr id="57" name="Flowchart: Connector 56">
            <a:extLst>
              <a:ext uri="{FF2B5EF4-FFF2-40B4-BE49-F238E27FC236}">
                <a16:creationId xmlns:a16="http://schemas.microsoft.com/office/drawing/2014/main" id="{D73A2118-71E5-1997-82DC-6D8804368F69}"/>
              </a:ext>
            </a:extLst>
          </p:cNvPr>
          <p:cNvSpPr/>
          <p:nvPr/>
        </p:nvSpPr>
        <p:spPr>
          <a:xfrm>
            <a:off x="7329995" y="8974657"/>
            <a:ext cx="151259" cy="132611"/>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cxnSp>
        <p:nvCxnSpPr>
          <p:cNvPr id="58" name="Straight Connector 57">
            <a:extLst>
              <a:ext uri="{FF2B5EF4-FFF2-40B4-BE49-F238E27FC236}">
                <a16:creationId xmlns:a16="http://schemas.microsoft.com/office/drawing/2014/main" id="{D9481F38-60E7-6D81-C949-BF87278494AB}"/>
              </a:ext>
            </a:extLst>
          </p:cNvPr>
          <p:cNvCxnSpPr/>
          <p:nvPr/>
        </p:nvCxnSpPr>
        <p:spPr>
          <a:xfrm>
            <a:off x="4774385" y="8004470"/>
            <a:ext cx="0" cy="1027337"/>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CBEF3424-8DBB-52FA-72DC-067061960F32}"/>
              </a:ext>
            </a:extLst>
          </p:cNvPr>
          <p:cNvCxnSpPr/>
          <p:nvPr/>
        </p:nvCxnSpPr>
        <p:spPr>
          <a:xfrm>
            <a:off x="4648200" y="7999969"/>
            <a:ext cx="113402" cy="1"/>
          </a:xfrm>
          <a:prstGeom prst="line">
            <a:avLst/>
          </a:prstGeom>
        </p:spPr>
        <p:style>
          <a:lnRef idx="1">
            <a:schemeClr val="dk1"/>
          </a:lnRef>
          <a:fillRef idx="0">
            <a:schemeClr val="dk1"/>
          </a:fillRef>
          <a:effectRef idx="0">
            <a:schemeClr val="dk1"/>
          </a:effectRef>
          <a:fontRef idx="minor">
            <a:schemeClr val="tx1"/>
          </a:fontRef>
        </p:style>
      </p:cxnSp>
      <p:sp>
        <p:nvSpPr>
          <p:cNvPr id="60" name="TextBox 59">
            <a:extLst>
              <a:ext uri="{FF2B5EF4-FFF2-40B4-BE49-F238E27FC236}">
                <a16:creationId xmlns:a16="http://schemas.microsoft.com/office/drawing/2014/main" id="{F590AE96-33E8-28E9-0D50-9BA457D91027}"/>
              </a:ext>
            </a:extLst>
          </p:cNvPr>
          <p:cNvSpPr txBox="1"/>
          <p:nvPr/>
        </p:nvSpPr>
        <p:spPr>
          <a:xfrm>
            <a:off x="4106370" y="9113596"/>
            <a:ext cx="3692709" cy="276999"/>
          </a:xfrm>
          <a:prstGeom prst="rect">
            <a:avLst/>
          </a:prstGeom>
          <a:noFill/>
        </p:spPr>
        <p:txBody>
          <a:bodyPr wrap="square" rtlCol="0">
            <a:spAutoFit/>
          </a:bodyPr>
          <a:lstStyle/>
          <a:p>
            <a:r>
              <a:rPr lang="en-US" sz="1200" b="1" dirty="0">
                <a:latin typeface="Georgia" panose="02040502050405020303" pitchFamily="18" charset="0"/>
                <a:ea typeface="Cambria" panose="02040503050406030204" pitchFamily="18" charset="0"/>
              </a:rPr>
              <a:t>Application Programming Interface (API)</a:t>
            </a:r>
          </a:p>
        </p:txBody>
      </p:sp>
    </p:spTree>
    <p:extLst>
      <p:ext uri="{BB962C8B-B14F-4D97-AF65-F5344CB8AC3E}">
        <p14:creationId xmlns:p14="http://schemas.microsoft.com/office/powerpoint/2010/main" val="3710470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Arrow Connector 55">
            <a:extLst>
              <a:ext uri="{FF2B5EF4-FFF2-40B4-BE49-F238E27FC236}">
                <a16:creationId xmlns:a16="http://schemas.microsoft.com/office/drawing/2014/main" id="{92CCC517-0D1D-75B7-DEFD-424205ADB412}"/>
              </a:ext>
            </a:extLst>
          </p:cNvPr>
          <p:cNvCxnSpPr>
            <a:stCxn id="6" idx="2"/>
            <a:endCxn id="11" idx="0"/>
          </p:cNvCxnSpPr>
          <p:nvPr/>
        </p:nvCxnSpPr>
        <p:spPr>
          <a:xfrm flipH="1">
            <a:off x="3852862" y="3914467"/>
            <a:ext cx="1" cy="2921954"/>
          </a:xfrm>
          <a:prstGeom prst="straightConnector1">
            <a:avLst/>
          </a:prstGeom>
          <a:ln>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901486F-BAB7-7B97-24AA-42A72AFD8843}"/>
              </a:ext>
            </a:extLst>
          </p:cNvPr>
          <p:cNvSpPr/>
          <p:nvPr/>
        </p:nvSpPr>
        <p:spPr>
          <a:xfrm>
            <a:off x="691515" y="1066534"/>
            <a:ext cx="6412229" cy="649067"/>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6" name="TextBox 25">
            <a:extLst>
              <a:ext uri="{FF2B5EF4-FFF2-40B4-BE49-F238E27FC236}">
                <a16:creationId xmlns:a16="http://schemas.microsoft.com/office/drawing/2014/main" id="{5D953111-C5C0-600C-9B07-5D1BF3055FEF}"/>
              </a:ext>
            </a:extLst>
          </p:cNvPr>
          <p:cNvSpPr txBox="1"/>
          <p:nvPr/>
        </p:nvSpPr>
        <p:spPr>
          <a:xfrm>
            <a:off x="675134" y="534482"/>
            <a:ext cx="5842896" cy="276999"/>
          </a:xfrm>
          <a:prstGeom prst="rect">
            <a:avLst/>
          </a:prstGeom>
          <a:noFill/>
        </p:spPr>
        <p:txBody>
          <a:bodyPr wrap="square" rtlCol="0">
            <a:spAutoFit/>
          </a:bodyPr>
          <a:lstStyle/>
          <a:p>
            <a:r>
              <a:rPr lang="en-US" sz="1200" b="1" dirty="0"/>
              <a:t>E-Invoicing in Malaysia | 2024 </a:t>
            </a:r>
            <a:endParaRPr lang="en-MY" sz="1200" b="1" dirty="0"/>
          </a:p>
        </p:txBody>
      </p:sp>
      <p:sp>
        <p:nvSpPr>
          <p:cNvPr id="29" name="TextBox 28">
            <a:extLst>
              <a:ext uri="{FF2B5EF4-FFF2-40B4-BE49-F238E27FC236}">
                <a16:creationId xmlns:a16="http://schemas.microsoft.com/office/drawing/2014/main" id="{2F2AA4A0-5A03-A064-CC76-1AE6F1E4F0E6}"/>
              </a:ext>
            </a:extLst>
          </p:cNvPr>
          <p:cNvSpPr txBox="1"/>
          <p:nvPr/>
        </p:nvSpPr>
        <p:spPr>
          <a:xfrm>
            <a:off x="4462585" y="9777839"/>
            <a:ext cx="3309815" cy="400110"/>
          </a:xfrm>
          <a:prstGeom prst="rect">
            <a:avLst/>
          </a:prstGeom>
          <a:noFill/>
        </p:spPr>
        <p:txBody>
          <a:bodyPr wrap="square" rtlCol="0">
            <a:spAutoFit/>
          </a:bodyPr>
          <a:lstStyle/>
          <a:p>
            <a:pPr algn="r"/>
            <a:r>
              <a:rPr lang="en-US" sz="1000" b="1" dirty="0">
                <a:solidFill>
                  <a:schemeClr val="bg1"/>
                </a:solidFill>
                <a:latin typeface="Georgia" panose="02040502050405020303" pitchFamily="18" charset="0"/>
              </a:rPr>
              <a:t>LMC Taxation Services </a:t>
            </a:r>
            <a:r>
              <a:rPr lang="en-US" sz="1000" b="1" dirty="0" err="1">
                <a:solidFill>
                  <a:schemeClr val="bg1"/>
                </a:solidFill>
                <a:latin typeface="Georgia" panose="02040502050405020303" pitchFamily="18" charset="0"/>
              </a:rPr>
              <a:t>Sdn</a:t>
            </a:r>
            <a:r>
              <a:rPr lang="en-US" sz="1000" b="1" dirty="0">
                <a:solidFill>
                  <a:schemeClr val="bg1"/>
                </a:solidFill>
                <a:latin typeface="Georgia" panose="02040502050405020303" pitchFamily="18" charset="0"/>
              </a:rPr>
              <a:t> </a:t>
            </a:r>
            <a:r>
              <a:rPr lang="en-US" sz="1000" b="1" dirty="0" err="1">
                <a:solidFill>
                  <a:schemeClr val="bg1"/>
                </a:solidFill>
                <a:latin typeface="Georgia" panose="02040502050405020303" pitchFamily="18" charset="0"/>
              </a:rPr>
              <a:t>Bhd</a:t>
            </a:r>
            <a:endParaRPr lang="en-US" sz="1000" b="1" dirty="0">
              <a:solidFill>
                <a:schemeClr val="bg1"/>
              </a:solidFill>
              <a:latin typeface="Georgia" panose="02040502050405020303" pitchFamily="18" charset="0"/>
            </a:endParaRPr>
          </a:p>
          <a:p>
            <a:pPr algn="r"/>
            <a:r>
              <a:rPr lang="en-US" sz="1000" b="1" dirty="0">
                <a:solidFill>
                  <a:schemeClr val="bg1"/>
                </a:solidFill>
                <a:latin typeface="Georgia" panose="02040502050405020303" pitchFamily="18" charset="0"/>
              </a:rPr>
              <a:t>general@lmc.com.my</a:t>
            </a:r>
          </a:p>
        </p:txBody>
      </p:sp>
      <p:sp>
        <p:nvSpPr>
          <p:cNvPr id="24" name="TextBox 23">
            <a:extLst>
              <a:ext uri="{FF2B5EF4-FFF2-40B4-BE49-F238E27FC236}">
                <a16:creationId xmlns:a16="http://schemas.microsoft.com/office/drawing/2014/main" id="{801FC526-F649-1A29-60E4-77C2EB274FD5}"/>
              </a:ext>
            </a:extLst>
          </p:cNvPr>
          <p:cNvSpPr txBox="1"/>
          <p:nvPr/>
        </p:nvSpPr>
        <p:spPr>
          <a:xfrm>
            <a:off x="684087" y="1838897"/>
            <a:ext cx="3778498" cy="307777"/>
          </a:xfrm>
          <a:prstGeom prst="rect">
            <a:avLst/>
          </a:prstGeom>
          <a:noFill/>
        </p:spPr>
        <p:txBody>
          <a:bodyPr wrap="square" rtlCol="0">
            <a:spAutoFit/>
          </a:bodyPr>
          <a:lstStyle/>
          <a:p>
            <a:pPr marL="285750" indent="-285750">
              <a:buFont typeface="Wingdings" panose="05000000000000000000" pitchFamily="2" charset="2"/>
              <a:buChar char="q"/>
            </a:pPr>
            <a:r>
              <a:rPr lang="en-US" sz="1400" b="1" dirty="0">
                <a:solidFill>
                  <a:schemeClr val="accent2"/>
                </a:solidFill>
                <a:latin typeface="Georgia" panose="02040502050405020303" pitchFamily="18" charset="0"/>
                <a:ea typeface="Cambria" panose="02040503050406030204" pitchFamily="18" charset="0"/>
              </a:rPr>
              <a:t>E-Invoice model workflow steps</a:t>
            </a:r>
            <a:endParaRPr lang="en-US" sz="1400" dirty="0">
              <a:latin typeface="Georgia" panose="02040502050405020303" pitchFamily="18" charset="0"/>
              <a:ea typeface="Cambria" panose="02040503050406030204" pitchFamily="18" charset="0"/>
            </a:endParaRPr>
          </a:p>
        </p:txBody>
      </p:sp>
      <p:sp>
        <p:nvSpPr>
          <p:cNvPr id="60" name="TextBox 59">
            <a:extLst>
              <a:ext uri="{FF2B5EF4-FFF2-40B4-BE49-F238E27FC236}">
                <a16:creationId xmlns:a16="http://schemas.microsoft.com/office/drawing/2014/main" id="{F590AE96-33E8-28E9-0D50-9BA457D91027}"/>
              </a:ext>
            </a:extLst>
          </p:cNvPr>
          <p:cNvSpPr txBox="1"/>
          <p:nvPr/>
        </p:nvSpPr>
        <p:spPr>
          <a:xfrm>
            <a:off x="5584151" y="2991137"/>
            <a:ext cx="1196346" cy="276999"/>
          </a:xfrm>
          <a:prstGeom prst="rect">
            <a:avLst/>
          </a:prstGeom>
          <a:noFill/>
        </p:spPr>
        <p:txBody>
          <a:bodyPr wrap="square" rtlCol="0">
            <a:spAutoFit/>
          </a:bodyPr>
          <a:lstStyle/>
          <a:p>
            <a:r>
              <a:rPr lang="en-US" sz="1200" b="1" dirty="0">
                <a:latin typeface="Georgia" panose="02040502050405020303" pitchFamily="18" charset="0"/>
                <a:ea typeface="Cambria" panose="02040503050406030204" pitchFamily="18" charset="0"/>
              </a:rPr>
              <a:t>API</a:t>
            </a:r>
          </a:p>
        </p:txBody>
      </p:sp>
      <p:sp>
        <p:nvSpPr>
          <p:cNvPr id="2" name="TextBox 1">
            <a:extLst>
              <a:ext uri="{FF2B5EF4-FFF2-40B4-BE49-F238E27FC236}">
                <a16:creationId xmlns:a16="http://schemas.microsoft.com/office/drawing/2014/main" id="{FA83D2A2-2183-DA34-2B53-276FD898BD10}"/>
              </a:ext>
            </a:extLst>
          </p:cNvPr>
          <p:cNvSpPr txBox="1"/>
          <p:nvPr/>
        </p:nvSpPr>
        <p:spPr>
          <a:xfrm>
            <a:off x="684692" y="1069752"/>
            <a:ext cx="6501551" cy="692497"/>
          </a:xfrm>
          <a:prstGeom prst="rect">
            <a:avLst/>
          </a:prstGeom>
          <a:noFill/>
        </p:spPr>
        <p:txBody>
          <a:bodyPr wrap="square" rtlCol="0">
            <a:spAutoFit/>
          </a:bodyPr>
          <a:lstStyle/>
          <a:p>
            <a:r>
              <a:rPr lang="en-US" sz="1300" dirty="0">
                <a:solidFill>
                  <a:schemeClr val="bg1"/>
                </a:solidFill>
                <a:latin typeface="Georgia" panose="02040502050405020303" pitchFamily="18" charset="0"/>
                <a:ea typeface="Cambria" panose="02040503050406030204" pitchFamily="18" charset="0"/>
              </a:rPr>
              <a:t>The first step is always to get confirmation from the buyer if an e-invoice is required. If not required, supplier can consolidate and submit to IRB within 7 days after month end. </a:t>
            </a:r>
          </a:p>
        </p:txBody>
      </p:sp>
      <p:sp>
        <p:nvSpPr>
          <p:cNvPr id="4" name="TextBox 3">
            <a:extLst>
              <a:ext uri="{FF2B5EF4-FFF2-40B4-BE49-F238E27FC236}">
                <a16:creationId xmlns:a16="http://schemas.microsoft.com/office/drawing/2014/main" id="{AB32B6C1-376A-FA52-92BB-52E6E3CD2F43}"/>
              </a:ext>
            </a:extLst>
          </p:cNvPr>
          <p:cNvSpPr txBox="1"/>
          <p:nvPr/>
        </p:nvSpPr>
        <p:spPr>
          <a:xfrm>
            <a:off x="684088" y="2193882"/>
            <a:ext cx="6419656" cy="830997"/>
          </a:xfrm>
          <a:prstGeom prst="rect">
            <a:avLst/>
          </a:prstGeom>
          <a:noFill/>
        </p:spPr>
        <p:txBody>
          <a:bodyPr wrap="square" rtlCol="0">
            <a:spAutoFit/>
          </a:bodyPr>
          <a:lstStyle/>
          <a:p>
            <a:r>
              <a:rPr lang="en-US" sz="1200" dirty="0">
                <a:latin typeface="Georgia" panose="02040502050405020303" pitchFamily="18" charset="0"/>
                <a:ea typeface="Cambria" panose="02040503050406030204" pitchFamily="18" charset="0"/>
              </a:rPr>
              <a:t>A Digital Certificate will be issued by the IRB serving as taxpayer's identifier for online transactions and communications. The digital signature will verify that the submitted e-invoice originates from a specific taxpayer. The following outlines the key steps for both mechanisms of e-Invoice: </a:t>
            </a:r>
          </a:p>
        </p:txBody>
      </p:sp>
      <p:sp>
        <p:nvSpPr>
          <p:cNvPr id="6" name="Rectangle: Rounded Corners 5">
            <a:extLst>
              <a:ext uri="{FF2B5EF4-FFF2-40B4-BE49-F238E27FC236}">
                <a16:creationId xmlns:a16="http://schemas.microsoft.com/office/drawing/2014/main" id="{C3ED8265-79A2-744A-5988-56A759883944}"/>
              </a:ext>
            </a:extLst>
          </p:cNvPr>
          <p:cNvSpPr/>
          <p:nvPr/>
        </p:nvSpPr>
        <p:spPr>
          <a:xfrm>
            <a:off x="3057525" y="3268136"/>
            <a:ext cx="1590675" cy="646331"/>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3" name="TextBox 42">
            <a:extLst>
              <a:ext uri="{FF2B5EF4-FFF2-40B4-BE49-F238E27FC236}">
                <a16:creationId xmlns:a16="http://schemas.microsoft.com/office/drawing/2014/main" id="{E7120FD7-81B1-DF8F-28F4-ECD1F5B9F1C7}"/>
              </a:ext>
            </a:extLst>
          </p:cNvPr>
          <p:cNvSpPr txBox="1"/>
          <p:nvPr/>
        </p:nvSpPr>
        <p:spPr>
          <a:xfrm>
            <a:off x="3022149" y="3345706"/>
            <a:ext cx="1677300" cy="461665"/>
          </a:xfrm>
          <a:prstGeom prst="rect">
            <a:avLst/>
          </a:prstGeom>
          <a:noFill/>
        </p:spPr>
        <p:txBody>
          <a:bodyPr wrap="square" rtlCol="0">
            <a:spAutoFit/>
          </a:bodyPr>
          <a:lstStyle/>
          <a:p>
            <a:pPr algn="ctr"/>
            <a:r>
              <a:rPr lang="en-US" sz="1200" dirty="0">
                <a:latin typeface="Georgia" panose="02040502050405020303" pitchFamily="18" charset="0"/>
                <a:ea typeface="Cambria" panose="02040503050406030204" pitchFamily="18" charset="0"/>
              </a:rPr>
              <a:t>Creation and submission</a:t>
            </a:r>
          </a:p>
        </p:txBody>
      </p:sp>
      <p:sp>
        <p:nvSpPr>
          <p:cNvPr id="7" name="Rectangle: Rounded Corners 6">
            <a:extLst>
              <a:ext uri="{FF2B5EF4-FFF2-40B4-BE49-F238E27FC236}">
                <a16:creationId xmlns:a16="http://schemas.microsoft.com/office/drawing/2014/main" id="{0681AE27-2036-3E70-6087-A456EDCA7CAA}"/>
              </a:ext>
            </a:extLst>
          </p:cNvPr>
          <p:cNvSpPr/>
          <p:nvPr/>
        </p:nvSpPr>
        <p:spPr>
          <a:xfrm>
            <a:off x="3065461" y="4883363"/>
            <a:ext cx="1590675" cy="646331"/>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TextBox 7">
            <a:extLst>
              <a:ext uri="{FF2B5EF4-FFF2-40B4-BE49-F238E27FC236}">
                <a16:creationId xmlns:a16="http://schemas.microsoft.com/office/drawing/2014/main" id="{958A5A57-F21D-6AFD-EB66-5C2C7CD14467}"/>
              </a:ext>
            </a:extLst>
          </p:cNvPr>
          <p:cNvSpPr txBox="1"/>
          <p:nvPr/>
        </p:nvSpPr>
        <p:spPr>
          <a:xfrm>
            <a:off x="3014212" y="5061243"/>
            <a:ext cx="1677300" cy="276999"/>
          </a:xfrm>
          <a:prstGeom prst="rect">
            <a:avLst/>
          </a:prstGeom>
          <a:noFill/>
        </p:spPr>
        <p:txBody>
          <a:bodyPr wrap="square" rtlCol="0">
            <a:spAutoFit/>
          </a:bodyPr>
          <a:lstStyle/>
          <a:p>
            <a:pPr algn="ctr"/>
            <a:r>
              <a:rPr lang="en-US" sz="1200" dirty="0">
                <a:latin typeface="Georgia" panose="02040502050405020303" pitchFamily="18" charset="0"/>
                <a:ea typeface="Cambria" panose="02040503050406030204" pitchFamily="18" charset="0"/>
              </a:rPr>
              <a:t>Validation</a:t>
            </a:r>
          </a:p>
        </p:txBody>
      </p:sp>
      <p:sp>
        <p:nvSpPr>
          <p:cNvPr id="9" name="Rectangle: Rounded Corners 8">
            <a:extLst>
              <a:ext uri="{FF2B5EF4-FFF2-40B4-BE49-F238E27FC236}">
                <a16:creationId xmlns:a16="http://schemas.microsoft.com/office/drawing/2014/main" id="{CA3E1609-01C6-1080-B9AD-F5DA85BD5C43}"/>
              </a:ext>
            </a:extLst>
          </p:cNvPr>
          <p:cNvSpPr/>
          <p:nvPr/>
        </p:nvSpPr>
        <p:spPr>
          <a:xfrm>
            <a:off x="3065461" y="5859892"/>
            <a:ext cx="1590675" cy="646331"/>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TextBox 9">
            <a:extLst>
              <a:ext uri="{FF2B5EF4-FFF2-40B4-BE49-F238E27FC236}">
                <a16:creationId xmlns:a16="http://schemas.microsoft.com/office/drawing/2014/main" id="{D2394B27-7902-5CC1-BBF3-AE1E380EED98}"/>
              </a:ext>
            </a:extLst>
          </p:cNvPr>
          <p:cNvSpPr txBox="1"/>
          <p:nvPr/>
        </p:nvSpPr>
        <p:spPr>
          <a:xfrm>
            <a:off x="3073398" y="6029295"/>
            <a:ext cx="1677300" cy="276999"/>
          </a:xfrm>
          <a:prstGeom prst="rect">
            <a:avLst/>
          </a:prstGeom>
          <a:noFill/>
        </p:spPr>
        <p:txBody>
          <a:bodyPr wrap="square" rtlCol="0">
            <a:spAutoFit/>
          </a:bodyPr>
          <a:lstStyle/>
          <a:p>
            <a:pPr algn="ctr"/>
            <a:r>
              <a:rPr lang="en-US" sz="1200" dirty="0">
                <a:latin typeface="Georgia" panose="02040502050405020303" pitchFamily="18" charset="0"/>
                <a:ea typeface="Cambria" panose="02040503050406030204" pitchFamily="18" charset="0"/>
              </a:rPr>
              <a:t>Notification</a:t>
            </a:r>
          </a:p>
        </p:txBody>
      </p:sp>
      <p:sp>
        <p:nvSpPr>
          <p:cNvPr id="11" name="Rectangle: Rounded Corners 10">
            <a:extLst>
              <a:ext uri="{FF2B5EF4-FFF2-40B4-BE49-F238E27FC236}">
                <a16:creationId xmlns:a16="http://schemas.microsoft.com/office/drawing/2014/main" id="{919CF6C9-32D0-FCA3-82C1-793D3855BFEA}"/>
              </a:ext>
            </a:extLst>
          </p:cNvPr>
          <p:cNvSpPr/>
          <p:nvPr/>
        </p:nvSpPr>
        <p:spPr>
          <a:xfrm>
            <a:off x="3057524" y="6836421"/>
            <a:ext cx="1590675" cy="646331"/>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TextBox 11">
            <a:extLst>
              <a:ext uri="{FF2B5EF4-FFF2-40B4-BE49-F238E27FC236}">
                <a16:creationId xmlns:a16="http://schemas.microsoft.com/office/drawing/2014/main" id="{4CE170FF-EA8B-4681-8C1F-E6ADBF99838F}"/>
              </a:ext>
            </a:extLst>
          </p:cNvPr>
          <p:cNvSpPr txBox="1"/>
          <p:nvPr/>
        </p:nvSpPr>
        <p:spPr>
          <a:xfrm>
            <a:off x="3014211" y="7007617"/>
            <a:ext cx="1677300" cy="276999"/>
          </a:xfrm>
          <a:prstGeom prst="rect">
            <a:avLst/>
          </a:prstGeom>
          <a:noFill/>
        </p:spPr>
        <p:txBody>
          <a:bodyPr wrap="square" rtlCol="0">
            <a:spAutoFit/>
          </a:bodyPr>
          <a:lstStyle/>
          <a:p>
            <a:pPr algn="ctr"/>
            <a:r>
              <a:rPr lang="en-US" sz="1200" dirty="0">
                <a:latin typeface="Georgia" panose="02040502050405020303" pitchFamily="18" charset="0"/>
                <a:ea typeface="Cambria" panose="02040503050406030204" pitchFamily="18" charset="0"/>
              </a:rPr>
              <a:t>Sharing</a:t>
            </a:r>
          </a:p>
        </p:txBody>
      </p:sp>
      <p:sp>
        <p:nvSpPr>
          <p:cNvPr id="13" name="TextBox 12">
            <a:extLst>
              <a:ext uri="{FF2B5EF4-FFF2-40B4-BE49-F238E27FC236}">
                <a16:creationId xmlns:a16="http://schemas.microsoft.com/office/drawing/2014/main" id="{0791763D-BF65-7754-6C91-869AB650C0ED}"/>
              </a:ext>
            </a:extLst>
          </p:cNvPr>
          <p:cNvSpPr txBox="1"/>
          <p:nvPr/>
        </p:nvSpPr>
        <p:spPr>
          <a:xfrm>
            <a:off x="991903" y="3008485"/>
            <a:ext cx="1589695" cy="276999"/>
          </a:xfrm>
          <a:prstGeom prst="rect">
            <a:avLst/>
          </a:prstGeom>
          <a:noFill/>
        </p:spPr>
        <p:txBody>
          <a:bodyPr wrap="square" rtlCol="0">
            <a:spAutoFit/>
          </a:bodyPr>
          <a:lstStyle/>
          <a:p>
            <a:r>
              <a:rPr lang="en-US" sz="1200" b="1" dirty="0" err="1">
                <a:latin typeface="Georgia" panose="02040502050405020303" pitchFamily="18" charset="0"/>
                <a:ea typeface="Cambria" panose="02040503050406030204" pitchFamily="18" charset="0"/>
              </a:rPr>
              <a:t>MyInvois</a:t>
            </a:r>
            <a:r>
              <a:rPr lang="en-US" sz="1200" b="1" dirty="0">
                <a:latin typeface="Georgia" panose="02040502050405020303" pitchFamily="18" charset="0"/>
                <a:ea typeface="Cambria" panose="02040503050406030204" pitchFamily="18" charset="0"/>
              </a:rPr>
              <a:t> Portal</a:t>
            </a:r>
          </a:p>
        </p:txBody>
      </p:sp>
      <p:sp>
        <p:nvSpPr>
          <p:cNvPr id="14" name="TextBox 13">
            <a:extLst>
              <a:ext uri="{FF2B5EF4-FFF2-40B4-BE49-F238E27FC236}">
                <a16:creationId xmlns:a16="http://schemas.microsoft.com/office/drawing/2014/main" id="{4A3A60E5-7B90-18BF-F308-90E8E6A565A7}"/>
              </a:ext>
            </a:extLst>
          </p:cNvPr>
          <p:cNvSpPr txBox="1"/>
          <p:nvPr/>
        </p:nvSpPr>
        <p:spPr>
          <a:xfrm>
            <a:off x="675134" y="3253103"/>
            <a:ext cx="2153505" cy="830997"/>
          </a:xfrm>
          <a:prstGeom prst="rect">
            <a:avLst/>
          </a:prstGeom>
          <a:noFill/>
        </p:spPr>
        <p:txBody>
          <a:bodyPr wrap="square" rtlCol="0">
            <a:spAutoFit/>
          </a:bodyPr>
          <a:lstStyle/>
          <a:p>
            <a:r>
              <a:rPr lang="en-US" sz="1200" dirty="0">
                <a:latin typeface="Georgia" panose="02040502050405020303" pitchFamily="18" charset="0"/>
                <a:ea typeface="Cambria" panose="02040503050406030204" pitchFamily="18" charset="0"/>
              </a:rPr>
              <a:t>Supplier to create e-invoice and submit via the </a:t>
            </a:r>
            <a:r>
              <a:rPr lang="en-US" sz="1200" dirty="0" err="1">
                <a:latin typeface="Georgia" panose="02040502050405020303" pitchFamily="18" charset="0"/>
                <a:ea typeface="Cambria" panose="02040503050406030204" pitchFamily="18" charset="0"/>
              </a:rPr>
              <a:t>MyInvois</a:t>
            </a:r>
            <a:r>
              <a:rPr lang="en-US" sz="1200" dirty="0">
                <a:latin typeface="Georgia" panose="02040502050405020303" pitchFamily="18" charset="0"/>
                <a:ea typeface="Cambria" panose="02040503050406030204" pitchFamily="18" charset="0"/>
              </a:rPr>
              <a:t> Portal, either individually or by batch.</a:t>
            </a:r>
          </a:p>
        </p:txBody>
      </p:sp>
      <p:sp>
        <p:nvSpPr>
          <p:cNvPr id="15" name="TextBox 14">
            <a:extLst>
              <a:ext uri="{FF2B5EF4-FFF2-40B4-BE49-F238E27FC236}">
                <a16:creationId xmlns:a16="http://schemas.microsoft.com/office/drawing/2014/main" id="{1298C55C-03F9-6069-A8FB-0A9D9ABB2D5C}"/>
              </a:ext>
            </a:extLst>
          </p:cNvPr>
          <p:cNvSpPr txBox="1"/>
          <p:nvPr/>
        </p:nvSpPr>
        <p:spPr>
          <a:xfrm>
            <a:off x="4892959" y="3253103"/>
            <a:ext cx="2449066" cy="1569660"/>
          </a:xfrm>
          <a:prstGeom prst="rect">
            <a:avLst/>
          </a:prstGeom>
          <a:noFill/>
        </p:spPr>
        <p:txBody>
          <a:bodyPr wrap="square" rtlCol="0">
            <a:spAutoFit/>
          </a:bodyPr>
          <a:lstStyle/>
          <a:p>
            <a:r>
              <a:rPr lang="en-US" sz="1200" dirty="0">
                <a:latin typeface="Georgia" panose="02040502050405020303" pitchFamily="18" charset="0"/>
                <a:ea typeface="Cambria" panose="02040503050406030204" pitchFamily="18" charset="0"/>
              </a:rPr>
              <a:t>E-Invoice can be submitted via 3rd party technology solutions e.g. Point-of-Sale (POS) system / web portal / mobile app that are integrated with the IRB's </a:t>
            </a:r>
            <a:r>
              <a:rPr lang="en-US" sz="1200" dirty="0" err="1">
                <a:latin typeface="Georgia" panose="02040502050405020303" pitchFamily="18" charset="0"/>
                <a:ea typeface="Cambria" panose="02040503050406030204" pitchFamily="18" charset="0"/>
              </a:rPr>
              <a:t>MyInvois</a:t>
            </a:r>
            <a:r>
              <a:rPr lang="en-US" sz="1200" dirty="0">
                <a:latin typeface="Georgia" panose="02040502050405020303" pitchFamily="18" charset="0"/>
                <a:ea typeface="Cambria" panose="02040503050406030204" pitchFamily="18" charset="0"/>
              </a:rPr>
              <a:t> System. Supplier to attach digital signatures to e-invoices.</a:t>
            </a:r>
          </a:p>
        </p:txBody>
      </p:sp>
      <p:sp>
        <p:nvSpPr>
          <p:cNvPr id="16" name="TextBox 15">
            <a:extLst>
              <a:ext uri="{FF2B5EF4-FFF2-40B4-BE49-F238E27FC236}">
                <a16:creationId xmlns:a16="http://schemas.microsoft.com/office/drawing/2014/main" id="{1C7141B8-53CA-C0CE-FEF3-881EFAD80E92}"/>
              </a:ext>
            </a:extLst>
          </p:cNvPr>
          <p:cNvSpPr txBox="1"/>
          <p:nvPr/>
        </p:nvSpPr>
        <p:spPr>
          <a:xfrm>
            <a:off x="691515" y="4787734"/>
            <a:ext cx="2153505" cy="1015663"/>
          </a:xfrm>
          <a:prstGeom prst="rect">
            <a:avLst/>
          </a:prstGeom>
          <a:noFill/>
        </p:spPr>
        <p:txBody>
          <a:bodyPr wrap="square" rtlCol="0">
            <a:spAutoFit/>
          </a:bodyPr>
          <a:lstStyle/>
          <a:p>
            <a:r>
              <a:rPr lang="en-US" sz="1200" dirty="0">
                <a:latin typeface="Georgia" panose="02040502050405020303" pitchFamily="18" charset="0"/>
                <a:ea typeface="Cambria" panose="02040503050406030204" pitchFamily="18" charset="0"/>
              </a:rPr>
              <a:t>Supplier will receive a validated e-Invoice and a visual representation in PDF if successful. Otherwise, a resubmission is required.</a:t>
            </a:r>
          </a:p>
        </p:txBody>
      </p:sp>
      <p:sp>
        <p:nvSpPr>
          <p:cNvPr id="17" name="TextBox 16">
            <a:extLst>
              <a:ext uri="{FF2B5EF4-FFF2-40B4-BE49-F238E27FC236}">
                <a16:creationId xmlns:a16="http://schemas.microsoft.com/office/drawing/2014/main" id="{F7FD7462-73E1-8B77-B710-B9ADC03136DA}"/>
              </a:ext>
            </a:extLst>
          </p:cNvPr>
          <p:cNvSpPr txBox="1"/>
          <p:nvPr/>
        </p:nvSpPr>
        <p:spPr>
          <a:xfrm>
            <a:off x="4892959" y="4817680"/>
            <a:ext cx="2449066" cy="646331"/>
          </a:xfrm>
          <a:prstGeom prst="rect">
            <a:avLst/>
          </a:prstGeom>
          <a:noFill/>
        </p:spPr>
        <p:txBody>
          <a:bodyPr wrap="square" rtlCol="0">
            <a:spAutoFit/>
          </a:bodyPr>
          <a:lstStyle/>
          <a:p>
            <a:r>
              <a:rPr lang="en-US" sz="1200" dirty="0">
                <a:latin typeface="Georgia" panose="02040502050405020303" pitchFamily="18" charset="0"/>
                <a:ea typeface="Cambria" panose="02040503050406030204" pitchFamily="18" charset="0"/>
              </a:rPr>
              <a:t>API response will be sent to the supplier. Supplier to include QR code with validation link.</a:t>
            </a:r>
          </a:p>
        </p:txBody>
      </p:sp>
      <p:sp>
        <p:nvSpPr>
          <p:cNvPr id="18" name="TextBox 17">
            <a:extLst>
              <a:ext uri="{FF2B5EF4-FFF2-40B4-BE49-F238E27FC236}">
                <a16:creationId xmlns:a16="http://schemas.microsoft.com/office/drawing/2014/main" id="{785AAE02-75A4-F77C-CDED-1DB389021127}"/>
              </a:ext>
            </a:extLst>
          </p:cNvPr>
          <p:cNvSpPr txBox="1"/>
          <p:nvPr/>
        </p:nvSpPr>
        <p:spPr>
          <a:xfrm>
            <a:off x="675133" y="5831402"/>
            <a:ext cx="2153505" cy="1015663"/>
          </a:xfrm>
          <a:prstGeom prst="rect">
            <a:avLst/>
          </a:prstGeom>
          <a:noFill/>
        </p:spPr>
        <p:txBody>
          <a:bodyPr wrap="square" rtlCol="0">
            <a:spAutoFit/>
          </a:bodyPr>
          <a:lstStyle/>
          <a:p>
            <a:r>
              <a:rPr lang="en-US" sz="1200" dirty="0">
                <a:latin typeface="Georgia" panose="02040502050405020303" pitchFamily="18" charset="0"/>
                <a:ea typeface="Cambria" panose="02040503050406030204" pitchFamily="18" charset="0"/>
              </a:rPr>
              <a:t>IRB will notify both supplier and buyer via the </a:t>
            </a:r>
            <a:r>
              <a:rPr lang="en-US" sz="1200" dirty="0" err="1">
                <a:latin typeface="Georgia" panose="02040502050405020303" pitchFamily="18" charset="0"/>
                <a:ea typeface="Cambria" panose="02040503050406030204" pitchFamily="18" charset="0"/>
              </a:rPr>
              <a:t>MyInvois</a:t>
            </a:r>
            <a:r>
              <a:rPr lang="en-US" sz="1200" dirty="0">
                <a:latin typeface="Georgia" panose="02040502050405020303" pitchFamily="18" charset="0"/>
                <a:ea typeface="Cambria" panose="02040503050406030204" pitchFamily="18" charset="0"/>
              </a:rPr>
              <a:t> Portal for successful invoice validation, invoice clearance and buyer's rejection.</a:t>
            </a:r>
          </a:p>
        </p:txBody>
      </p:sp>
      <p:sp>
        <p:nvSpPr>
          <p:cNvPr id="20" name="TextBox 19">
            <a:extLst>
              <a:ext uri="{FF2B5EF4-FFF2-40B4-BE49-F238E27FC236}">
                <a16:creationId xmlns:a16="http://schemas.microsoft.com/office/drawing/2014/main" id="{17090B5B-5E95-CA99-51FB-3A9BBFD52583}"/>
              </a:ext>
            </a:extLst>
          </p:cNvPr>
          <p:cNvSpPr txBox="1"/>
          <p:nvPr/>
        </p:nvSpPr>
        <p:spPr>
          <a:xfrm>
            <a:off x="4859077" y="5789432"/>
            <a:ext cx="2449066" cy="461665"/>
          </a:xfrm>
          <a:prstGeom prst="rect">
            <a:avLst/>
          </a:prstGeom>
          <a:noFill/>
        </p:spPr>
        <p:txBody>
          <a:bodyPr wrap="square" rtlCol="0">
            <a:spAutoFit/>
          </a:bodyPr>
          <a:lstStyle/>
          <a:p>
            <a:r>
              <a:rPr lang="en-US" sz="1200" dirty="0">
                <a:latin typeface="Georgia" panose="02040502050405020303" pitchFamily="18" charset="0"/>
                <a:ea typeface="Cambria" panose="02040503050406030204" pitchFamily="18" charset="0"/>
              </a:rPr>
              <a:t>IRB can notify supplier and buyer via the notification API.</a:t>
            </a:r>
          </a:p>
        </p:txBody>
      </p:sp>
      <p:sp>
        <p:nvSpPr>
          <p:cNvPr id="21" name="TextBox 20">
            <a:extLst>
              <a:ext uri="{FF2B5EF4-FFF2-40B4-BE49-F238E27FC236}">
                <a16:creationId xmlns:a16="http://schemas.microsoft.com/office/drawing/2014/main" id="{3D4019E5-3050-CF34-B208-A593CE0F1370}"/>
              </a:ext>
            </a:extLst>
          </p:cNvPr>
          <p:cNvSpPr txBox="1"/>
          <p:nvPr/>
        </p:nvSpPr>
        <p:spPr>
          <a:xfrm>
            <a:off x="675133" y="5834277"/>
            <a:ext cx="2153505" cy="1015663"/>
          </a:xfrm>
          <a:prstGeom prst="rect">
            <a:avLst/>
          </a:prstGeom>
          <a:noFill/>
        </p:spPr>
        <p:txBody>
          <a:bodyPr wrap="square" rtlCol="0">
            <a:spAutoFit/>
          </a:bodyPr>
          <a:lstStyle/>
          <a:p>
            <a:r>
              <a:rPr lang="en-US" sz="1200" dirty="0">
                <a:latin typeface="Georgia" panose="02040502050405020303" pitchFamily="18" charset="0"/>
                <a:ea typeface="Cambria" panose="02040503050406030204" pitchFamily="18" charset="0"/>
              </a:rPr>
              <a:t>IRB will notify both supplier and buyer via the </a:t>
            </a:r>
            <a:r>
              <a:rPr lang="en-US" sz="1200" dirty="0" err="1">
                <a:latin typeface="Georgia" panose="02040502050405020303" pitchFamily="18" charset="0"/>
                <a:ea typeface="Cambria" panose="02040503050406030204" pitchFamily="18" charset="0"/>
              </a:rPr>
              <a:t>MyInvois</a:t>
            </a:r>
            <a:r>
              <a:rPr lang="en-US" sz="1200" dirty="0">
                <a:latin typeface="Georgia" panose="02040502050405020303" pitchFamily="18" charset="0"/>
                <a:ea typeface="Cambria" panose="02040503050406030204" pitchFamily="18" charset="0"/>
              </a:rPr>
              <a:t> Portal for successful invoice validation, invoice clearance and buyer's rejection.</a:t>
            </a:r>
          </a:p>
        </p:txBody>
      </p:sp>
      <p:sp>
        <p:nvSpPr>
          <p:cNvPr id="22" name="TextBox 21">
            <a:extLst>
              <a:ext uri="{FF2B5EF4-FFF2-40B4-BE49-F238E27FC236}">
                <a16:creationId xmlns:a16="http://schemas.microsoft.com/office/drawing/2014/main" id="{15C4DF1C-CEFB-8205-2E4D-04FC885C9E60}"/>
              </a:ext>
            </a:extLst>
          </p:cNvPr>
          <p:cNvSpPr txBox="1"/>
          <p:nvPr/>
        </p:nvSpPr>
        <p:spPr>
          <a:xfrm>
            <a:off x="665157" y="6950481"/>
            <a:ext cx="2153505" cy="646331"/>
          </a:xfrm>
          <a:prstGeom prst="rect">
            <a:avLst/>
          </a:prstGeom>
          <a:noFill/>
        </p:spPr>
        <p:txBody>
          <a:bodyPr wrap="square" rtlCol="0">
            <a:spAutoFit/>
          </a:bodyPr>
          <a:lstStyle/>
          <a:p>
            <a:r>
              <a:rPr lang="en-US" sz="1200" dirty="0">
                <a:latin typeface="Georgia" panose="02040502050405020303" pitchFamily="18" charset="0"/>
                <a:ea typeface="Cambria" panose="02040503050406030204" pitchFamily="18" charset="0"/>
              </a:rPr>
              <a:t>Supplier is </a:t>
            </a:r>
            <a:r>
              <a:rPr lang="en-US" sz="1200" b="1" dirty="0">
                <a:latin typeface="Georgia" panose="02040502050405020303" pitchFamily="18" charset="0"/>
                <a:ea typeface="Cambria" panose="02040503050406030204" pitchFamily="18" charset="0"/>
              </a:rPr>
              <a:t>required</a:t>
            </a:r>
            <a:r>
              <a:rPr lang="en-US" sz="1200" dirty="0">
                <a:latin typeface="Georgia" panose="02040502050405020303" pitchFamily="18" charset="0"/>
                <a:ea typeface="Cambria" panose="02040503050406030204" pitchFamily="18" charset="0"/>
              </a:rPr>
              <a:t> to share the validated e-invoice with the buyer. </a:t>
            </a:r>
          </a:p>
        </p:txBody>
      </p:sp>
      <p:sp>
        <p:nvSpPr>
          <p:cNvPr id="28" name="TextBox 27">
            <a:extLst>
              <a:ext uri="{FF2B5EF4-FFF2-40B4-BE49-F238E27FC236}">
                <a16:creationId xmlns:a16="http://schemas.microsoft.com/office/drawing/2014/main" id="{2939E55C-5912-0329-2CF5-52C2F9CD03F2}"/>
              </a:ext>
            </a:extLst>
          </p:cNvPr>
          <p:cNvSpPr txBox="1"/>
          <p:nvPr/>
        </p:nvSpPr>
        <p:spPr>
          <a:xfrm>
            <a:off x="4859077" y="6887222"/>
            <a:ext cx="2449066" cy="830997"/>
          </a:xfrm>
          <a:prstGeom prst="rect">
            <a:avLst/>
          </a:prstGeom>
          <a:noFill/>
        </p:spPr>
        <p:txBody>
          <a:bodyPr wrap="square" rtlCol="0">
            <a:spAutoFit/>
          </a:bodyPr>
          <a:lstStyle/>
          <a:p>
            <a:r>
              <a:rPr lang="en-US" sz="1200" dirty="0">
                <a:latin typeface="Georgia" panose="02040502050405020303" pitchFamily="18" charset="0"/>
                <a:ea typeface="Cambria" panose="02040503050406030204" pitchFamily="18" charset="0"/>
              </a:rPr>
              <a:t>Buyer can directly access validated e-invoice via web portal / mobile app, or from the supplier. </a:t>
            </a:r>
          </a:p>
        </p:txBody>
      </p:sp>
      <p:sp>
        <p:nvSpPr>
          <p:cNvPr id="31" name="Isosceles Triangle 30">
            <a:extLst>
              <a:ext uri="{FF2B5EF4-FFF2-40B4-BE49-F238E27FC236}">
                <a16:creationId xmlns:a16="http://schemas.microsoft.com/office/drawing/2014/main" id="{2CDD3243-5431-739C-3CC5-C4A883157FDA}"/>
              </a:ext>
            </a:extLst>
          </p:cNvPr>
          <p:cNvSpPr/>
          <p:nvPr/>
        </p:nvSpPr>
        <p:spPr>
          <a:xfrm rot="5400000">
            <a:off x="4691428" y="3492145"/>
            <a:ext cx="209550" cy="128677"/>
          </a:xfrm>
          <a:prstGeom prst="triangl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2" name="Isosceles Triangle 31">
            <a:extLst>
              <a:ext uri="{FF2B5EF4-FFF2-40B4-BE49-F238E27FC236}">
                <a16:creationId xmlns:a16="http://schemas.microsoft.com/office/drawing/2014/main" id="{B57F30E2-6E91-F6F7-33BB-AAC9251ADC05}"/>
              </a:ext>
            </a:extLst>
          </p:cNvPr>
          <p:cNvSpPr/>
          <p:nvPr/>
        </p:nvSpPr>
        <p:spPr>
          <a:xfrm rot="5400000">
            <a:off x="4707463" y="5110072"/>
            <a:ext cx="209550" cy="128677"/>
          </a:xfrm>
          <a:prstGeom prst="triangl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3" name="Isosceles Triangle 32">
            <a:extLst>
              <a:ext uri="{FF2B5EF4-FFF2-40B4-BE49-F238E27FC236}">
                <a16:creationId xmlns:a16="http://schemas.microsoft.com/office/drawing/2014/main" id="{1A84967B-EDDB-CA0C-35AD-768D1EB4EF8A}"/>
              </a:ext>
            </a:extLst>
          </p:cNvPr>
          <p:cNvSpPr/>
          <p:nvPr/>
        </p:nvSpPr>
        <p:spPr>
          <a:xfrm rot="5400000">
            <a:off x="4689262" y="6082926"/>
            <a:ext cx="209550" cy="128677"/>
          </a:xfrm>
          <a:prstGeom prst="triangl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4" name="Isosceles Triangle 33">
            <a:extLst>
              <a:ext uri="{FF2B5EF4-FFF2-40B4-BE49-F238E27FC236}">
                <a16:creationId xmlns:a16="http://schemas.microsoft.com/office/drawing/2014/main" id="{52184F4B-6B7E-F92C-4EB4-A8FF36C8F035}"/>
              </a:ext>
            </a:extLst>
          </p:cNvPr>
          <p:cNvSpPr/>
          <p:nvPr/>
        </p:nvSpPr>
        <p:spPr>
          <a:xfrm rot="5400000">
            <a:off x="4689261" y="7070279"/>
            <a:ext cx="209550" cy="128677"/>
          </a:xfrm>
          <a:prstGeom prst="triangl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5" name="Isosceles Triangle 34">
            <a:extLst>
              <a:ext uri="{FF2B5EF4-FFF2-40B4-BE49-F238E27FC236}">
                <a16:creationId xmlns:a16="http://schemas.microsoft.com/office/drawing/2014/main" id="{A0653696-D0BB-BE4F-34C7-A6B4915787E1}"/>
              </a:ext>
            </a:extLst>
          </p:cNvPr>
          <p:cNvSpPr/>
          <p:nvPr/>
        </p:nvSpPr>
        <p:spPr>
          <a:xfrm rot="16200000">
            <a:off x="2766033" y="3534481"/>
            <a:ext cx="209550" cy="128677"/>
          </a:xfrm>
          <a:prstGeom prst="triangl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7" name="Isosceles Triangle 36">
            <a:extLst>
              <a:ext uri="{FF2B5EF4-FFF2-40B4-BE49-F238E27FC236}">
                <a16:creationId xmlns:a16="http://schemas.microsoft.com/office/drawing/2014/main" id="{B377C7A2-19D2-2794-7E67-70BA801BC5E2}"/>
              </a:ext>
            </a:extLst>
          </p:cNvPr>
          <p:cNvSpPr/>
          <p:nvPr/>
        </p:nvSpPr>
        <p:spPr>
          <a:xfrm rot="16200000">
            <a:off x="2766032" y="5152408"/>
            <a:ext cx="209550" cy="128677"/>
          </a:xfrm>
          <a:prstGeom prst="triangl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8" name="Isosceles Triangle 37">
            <a:extLst>
              <a:ext uri="{FF2B5EF4-FFF2-40B4-BE49-F238E27FC236}">
                <a16:creationId xmlns:a16="http://schemas.microsoft.com/office/drawing/2014/main" id="{10936D7D-9942-703F-64D3-0EC4BF02044F}"/>
              </a:ext>
            </a:extLst>
          </p:cNvPr>
          <p:cNvSpPr/>
          <p:nvPr/>
        </p:nvSpPr>
        <p:spPr>
          <a:xfrm rot="16200000">
            <a:off x="2766033" y="6125261"/>
            <a:ext cx="209550" cy="128677"/>
          </a:xfrm>
          <a:prstGeom prst="triangl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9" name="Isosceles Triangle 38">
            <a:extLst>
              <a:ext uri="{FF2B5EF4-FFF2-40B4-BE49-F238E27FC236}">
                <a16:creationId xmlns:a16="http://schemas.microsoft.com/office/drawing/2014/main" id="{F74CCA10-04C4-7628-94C6-8352C59B6634}"/>
              </a:ext>
            </a:extLst>
          </p:cNvPr>
          <p:cNvSpPr/>
          <p:nvPr/>
        </p:nvSpPr>
        <p:spPr>
          <a:xfrm rot="16200000">
            <a:off x="2801785" y="7112616"/>
            <a:ext cx="209550" cy="128677"/>
          </a:xfrm>
          <a:prstGeom prst="triangl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2" name="TextBox 61">
            <a:extLst>
              <a:ext uri="{FF2B5EF4-FFF2-40B4-BE49-F238E27FC236}">
                <a16:creationId xmlns:a16="http://schemas.microsoft.com/office/drawing/2014/main" id="{9BE84755-C5DD-7970-E61F-5261F07530EA}"/>
              </a:ext>
            </a:extLst>
          </p:cNvPr>
          <p:cNvSpPr txBox="1"/>
          <p:nvPr/>
        </p:nvSpPr>
        <p:spPr>
          <a:xfrm>
            <a:off x="665157" y="7920809"/>
            <a:ext cx="6521086" cy="276999"/>
          </a:xfrm>
          <a:prstGeom prst="rect">
            <a:avLst/>
          </a:prstGeom>
          <a:noFill/>
        </p:spPr>
        <p:txBody>
          <a:bodyPr wrap="square" rtlCol="0">
            <a:spAutoFit/>
          </a:bodyPr>
          <a:lstStyle/>
          <a:p>
            <a:r>
              <a:rPr lang="en-US" sz="1200" dirty="0">
                <a:latin typeface="Georgia" panose="02040502050405020303" pitchFamily="18" charset="0"/>
                <a:ea typeface="Cambria" panose="02040503050406030204" pitchFamily="18" charset="0"/>
              </a:rPr>
              <a:t>Activities that require e-Invoice to be issued for each transaction (consolidation not allowed):</a:t>
            </a:r>
          </a:p>
        </p:txBody>
      </p:sp>
      <p:sp>
        <p:nvSpPr>
          <p:cNvPr id="136" name="Google Shape;1613;p34">
            <a:extLst>
              <a:ext uri="{FF2B5EF4-FFF2-40B4-BE49-F238E27FC236}">
                <a16:creationId xmlns:a16="http://schemas.microsoft.com/office/drawing/2014/main" id="{B70392F2-7634-B7ED-31CB-8EE9C49769F0}"/>
              </a:ext>
            </a:extLst>
          </p:cNvPr>
          <p:cNvSpPr/>
          <p:nvPr/>
        </p:nvSpPr>
        <p:spPr>
          <a:xfrm>
            <a:off x="755539" y="8296398"/>
            <a:ext cx="167328" cy="186939"/>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613;p34">
            <a:extLst>
              <a:ext uri="{FF2B5EF4-FFF2-40B4-BE49-F238E27FC236}">
                <a16:creationId xmlns:a16="http://schemas.microsoft.com/office/drawing/2014/main" id="{49A63FD4-0F98-1144-2C33-6272536B0538}"/>
              </a:ext>
            </a:extLst>
          </p:cNvPr>
          <p:cNvSpPr/>
          <p:nvPr/>
        </p:nvSpPr>
        <p:spPr>
          <a:xfrm>
            <a:off x="755539" y="8976778"/>
            <a:ext cx="167328" cy="186939"/>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613;p34">
            <a:extLst>
              <a:ext uri="{FF2B5EF4-FFF2-40B4-BE49-F238E27FC236}">
                <a16:creationId xmlns:a16="http://schemas.microsoft.com/office/drawing/2014/main" id="{4A0C70C6-E18C-4BF7-840F-FE063EFB166B}"/>
              </a:ext>
            </a:extLst>
          </p:cNvPr>
          <p:cNvSpPr/>
          <p:nvPr/>
        </p:nvSpPr>
        <p:spPr>
          <a:xfrm>
            <a:off x="3124278" y="8287793"/>
            <a:ext cx="167328" cy="186939"/>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613;p34">
            <a:extLst>
              <a:ext uri="{FF2B5EF4-FFF2-40B4-BE49-F238E27FC236}">
                <a16:creationId xmlns:a16="http://schemas.microsoft.com/office/drawing/2014/main" id="{B2FE3A9E-4FA0-C236-7CD9-BD4A41921C78}"/>
              </a:ext>
            </a:extLst>
          </p:cNvPr>
          <p:cNvSpPr/>
          <p:nvPr/>
        </p:nvSpPr>
        <p:spPr>
          <a:xfrm>
            <a:off x="3124278" y="8982343"/>
            <a:ext cx="167328" cy="186939"/>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613;p34">
            <a:extLst>
              <a:ext uri="{FF2B5EF4-FFF2-40B4-BE49-F238E27FC236}">
                <a16:creationId xmlns:a16="http://schemas.microsoft.com/office/drawing/2014/main" id="{A8364685-5B22-A887-1369-D3F59538EAD4}"/>
              </a:ext>
            </a:extLst>
          </p:cNvPr>
          <p:cNvSpPr/>
          <p:nvPr/>
        </p:nvSpPr>
        <p:spPr>
          <a:xfrm>
            <a:off x="5416823" y="8275538"/>
            <a:ext cx="167328" cy="186939"/>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613;p34">
            <a:extLst>
              <a:ext uri="{FF2B5EF4-FFF2-40B4-BE49-F238E27FC236}">
                <a16:creationId xmlns:a16="http://schemas.microsoft.com/office/drawing/2014/main" id="{C0C22D52-9F6E-368A-074A-234598322C06}"/>
              </a:ext>
            </a:extLst>
          </p:cNvPr>
          <p:cNvSpPr/>
          <p:nvPr/>
        </p:nvSpPr>
        <p:spPr>
          <a:xfrm>
            <a:off x="5416823" y="8970088"/>
            <a:ext cx="167328" cy="186939"/>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TextBox 141">
            <a:extLst>
              <a:ext uri="{FF2B5EF4-FFF2-40B4-BE49-F238E27FC236}">
                <a16:creationId xmlns:a16="http://schemas.microsoft.com/office/drawing/2014/main" id="{6051EBAC-977E-3C3A-A01D-D610110D3519}"/>
              </a:ext>
            </a:extLst>
          </p:cNvPr>
          <p:cNvSpPr txBox="1"/>
          <p:nvPr/>
        </p:nvSpPr>
        <p:spPr>
          <a:xfrm>
            <a:off x="922867" y="8258516"/>
            <a:ext cx="1895795" cy="276999"/>
          </a:xfrm>
          <a:prstGeom prst="rect">
            <a:avLst/>
          </a:prstGeom>
          <a:noFill/>
        </p:spPr>
        <p:txBody>
          <a:bodyPr wrap="square" rtlCol="0">
            <a:spAutoFit/>
          </a:bodyPr>
          <a:lstStyle/>
          <a:p>
            <a:r>
              <a:rPr lang="en-US" sz="1200" dirty="0">
                <a:latin typeface="Georgia" panose="02040502050405020303" pitchFamily="18" charset="0"/>
                <a:ea typeface="Cambria" panose="02040503050406030204" pitchFamily="18" charset="0"/>
              </a:rPr>
              <a:t>Automotive and aviation</a:t>
            </a:r>
          </a:p>
        </p:txBody>
      </p:sp>
      <p:sp>
        <p:nvSpPr>
          <p:cNvPr id="143" name="TextBox 142">
            <a:extLst>
              <a:ext uri="{FF2B5EF4-FFF2-40B4-BE49-F238E27FC236}">
                <a16:creationId xmlns:a16="http://schemas.microsoft.com/office/drawing/2014/main" id="{1E26E311-6D58-6221-1425-3D1E2E805961}"/>
              </a:ext>
            </a:extLst>
          </p:cNvPr>
          <p:cNvSpPr txBox="1"/>
          <p:nvPr/>
        </p:nvSpPr>
        <p:spPr>
          <a:xfrm>
            <a:off x="922867" y="8934328"/>
            <a:ext cx="2091344" cy="276999"/>
          </a:xfrm>
          <a:prstGeom prst="rect">
            <a:avLst/>
          </a:prstGeom>
          <a:noFill/>
        </p:spPr>
        <p:txBody>
          <a:bodyPr wrap="square" rtlCol="0">
            <a:spAutoFit/>
          </a:bodyPr>
          <a:lstStyle/>
          <a:p>
            <a:r>
              <a:rPr lang="en-US" sz="1200" dirty="0">
                <a:latin typeface="Georgia" panose="02040502050405020303" pitchFamily="18" charset="0"/>
                <a:ea typeface="Cambria" panose="02040503050406030204" pitchFamily="18" charset="0"/>
              </a:rPr>
              <a:t>Luxury goods and </a:t>
            </a:r>
            <a:r>
              <a:rPr lang="en-US" sz="1200" dirty="0" err="1">
                <a:latin typeface="Georgia" panose="02040502050405020303" pitchFamily="18" charset="0"/>
                <a:ea typeface="Cambria" panose="02040503050406030204" pitchFamily="18" charset="0"/>
              </a:rPr>
              <a:t>jewellery</a:t>
            </a:r>
            <a:endParaRPr lang="en-US" sz="1200" dirty="0">
              <a:latin typeface="Georgia" panose="02040502050405020303" pitchFamily="18" charset="0"/>
              <a:ea typeface="Cambria" panose="02040503050406030204" pitchFamily="18" charset="0"/>
            </a:endParaRPr>
          </a:p>
        </p:txBody>
      </p:sp>
      <p:sp>
        <p:nvSpPr>
          <p:cNvPr id="144" name="TextBox 143">
            <a:extLst>
              <a:ext uri="{FF2B5EF4-FFF2-40B4-BE49-F238E27FC236}">
                <a16:creationId xmlns:a16="http://schemas.microsoft.com/office/drawing/2014/main" id="{0221416D-5DC3-4D77-5A9B-2EAB83C9770B}"/>
              </a:ext>
            </a:extLst>
          </p:cNvPr>
          <p:cNvSpPr txBox="1"/>
          <p:nvPr/>
        </p:nvSpPr>
        <p:spPr>
          <a:xfrm>
            <a:off x="3291606" y="8245747"/>
            <a:ext cx="2091344" cy="276999"/>
          </a:xfrm>
          <a:prstGeom prst="rect">
            <a:avLst/>
          </a:prstGeom>
          <a:noFill/>
        </p:spPr>
        <p:txBody>
          <a:bodyPr wrap="square" rtlCol="0">
            <a:spAutoFit/>
          </a:bodyPr>
          <a:lstStyle/>
          <a:p>
            <a:r>
              <a:rPr lang="en-US" sz="1200" dirty="0">
                <a:latin typeface="Georgia" panose="02040502050405020303" pitchFamily="18" charset="0"/>
                <a:ea typeface="Cambria" panose="02040503050406030204" pitchFamily="18" charset="0"/>
              </a:rPr>
              <a:t>Construction</a:t>
            </a:r>
          </a:p>
        </p:txBody>
      </p:sp>
      <p:sp>
        <p:nvSpPr>
          <p:cNvPr id="145" name="TextBox 144">
            <a:extLst>
              <a:ext uri="{FF2B5EF4-FFF2-40B4-BE49-F238E27FC236}">
                <a16:creationId xmlns:a16="http://schemas.microsoft.com/office/drawing/2014/main" id="{3918B126-67C8-FAC7-A7B8-A393A15F99AB}"/>
              </a:ext>
            </a:extLst>
          </p:cNvPr>
          <p:cNvSpPr txBox="1"/>
          <p:nvPr/>
        </p:nvSpPr>
        <p:spPr>
          <a:xfrm>
            <a:off x="3273140" y="8934328"/>
            <a:ext cx="2091344" cy="461665"/>
          </a:xfrm>
          <a:prstGeom prst="rect">
            <a:avLst/>
          </a:prstGeom>
          <a:noFill/>
        </p:spPr>
        <p:txBody>
          <a:bodyPr wrap="square" rtlCol="0">
            <a:spAutoFit/>
          </a:bodyPr>
          <a:lstStyle/>
          <a:p>
            <a:r>
              <a:rPr lang="en-US" sz="1200" dirty="0">
                <a:latin typeface="Georgia" panose="02040502050405020303" pitchFamily="18" charset="0"/>
                <a:ea typeface="Cambria" panose="02040503050406030204" pitchFamily="18" charset="0"/>
              </a:rPr>
              <a:t>Wholesalers/retailers of construction materials </a:t>
            </a:r>
          </a:p>
        </p:txBody>
      </p:sp>
      <p:sp>
        <p:nvSpPr>
          <p:cNvPr id="146" name="TextBox 145">
            <a:extLst>
              <a:ext uri="{FF2B5EF4-FFF2-40B4-BE49-F238E27FC236}">
                <a16:creationId xmlns:a16="http://schemas.microsoft.com/office/drawing/2014/main" id="{D8FBF1A5-8852-87B1-3042-3C3C038B34EE}"/>
              </a:ext>
            </a:extLst>
          </p:cNvPr>
          <p:cNvSpPr txBox="1"/>
          <p:nvPr/>
        </p:nvSpPr>
        <p:spPr>
          <a:xfrm>
            <a:off x="5584151" y="8230506"/>
            <a:ext cx="2091344" cy="461665"/>
          </a:xfrm>
          <a:prstGeom prst="rect">
            <a:avLst/>
          </a:prstGeom>
          <a:noFill/>
        </p:spPr>
        <p:txBody>
          <a:bodyPr wrap="square" rtlCol="0">
            <a:spAutoFit/>
          </a:bodyPr>
          <a:lstStyle/>
          <a:p>
            <a:r>
              <a:rPr lang="en-US" sz="1200" dirty="0">
                <a:latin typeface="Georgia" panose="02040502050405020303" pitchFamily="18" charset="0"/>
                <a:ea typeface="Cambria" panose="02040503050406030204" pitchFamily="18" charset="0"/>
              </a:rPr>
              <a:t>Licensed betting and gaming</a:t>
            </a:r>
          </a:p>
        </p:txBody>
      </p:sp>
      <p:sp>
        <p:nvSpPr>
          <p:cNvPr id="147" name="TextBox 146">
            <a:extLst>
              <a:ext uri="{FF2B5EF4-FFF2-40B4-BE49-F238E27FC236}">
                <a16:creationId xmlns:a16="http://schemas.microsoft.com/office/drawing/2014/main" id="{F15E44DF-5AD2-620F-8120-C80622889533}"/>
              </a:ext>
            </a:extLst>
          </p:cNvPr>
          <p:cNvSpPr txBox="1"/>
          <p:nvPr/>
        </p:nvSpPr>
        <p:spPr>
          <a:xfrm>
            <a:off x="5584151" y="8914946"/>
            <a:ext cx="2091344" cy="461665"/>
          </a:xfrm>
          <a:prstGeom prst="rect">
            <a:avLst/>
          </a:prstGeom>
          <a:noFill/>
        </p:spPr>
        <p:txBody>
          <a:bodyPr wrap="square" rtlCol="0">
            <a:spAutoFit/>
          </a:bodyPr>
          <a:lstStyle/>
          <a:p>
            <a:r>
              <a:rPr lang="en-US" sz="1200" dirty="0">
                <a:latin typeface="Georgia" panose="02040502050405020303" pitchFamily="18" charset="0"/>
                <a:ea typeface="Cambria" panose="02040503050406030204" pitchFamily="18" charset="0"/>
              </a:rPr>
              <a:t>Payments to agents/ dealers/ distributors</a:t>
            </a:r>
          </a:p>
        </p:txBody>
      </p:sp>
    </p:spTree>
    <p:extLst>
      <p:ext uri="{BB962C8B-B14F-4D97-AF65-F5344CB8AC3E}">
        <p14:creationId xmlns:p14="http://schemas.microsoft.com/office/powerpoint/2010/main" val="1075120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D953111-C5C0-600C-9B07-5D1BF3055FEF}"/>
              </a:ext>
            </a:extLst>
          </p:cNvPr>
          <p:cNvSpPr txBox="1"/>
          <p:nvPr/>
        </p:nvSpPr>
        <p:spPr>
          <a:xfrm>
            <a:off x="675134" y="534482"/>
            <a:ext cx="5842896" cy="276999"/>
          </a:xfrm>
          <a:prstGeom prst="rect">
            <a:avLst/>
          </a:prstGeom>
          <a:noFill/>
        </p:spPr>
        <p:txBody>
          <a:bodyPr wrap="square" rtlCol="0">
            <a:spAutoFit/>
          </a:bodyPr>
          <a:lstStyle/>
          <a:p>
            <a:r>
              <a:rPr lang="en-US" sz="1200" b="1" dirty="0"/>
              <a:t>E-Invoicing in Malaysia | 2024 </a:t>
            </a:r>
            <a:endParaRPr lang="en-MY" sz="1200" b="1" dirty="0"/>
          </a:p>
        </p:txBody>
      </p:sp>
      <p:sp>
        <p:nvSpPr>
          <p:cNvPr id="29" name="TextBox 28">
            <a:extLst>
              <a:ext uri="{FF2B5EF4-FFF2-40B4-BE49-F238E27FC236}">
                <a16:creationId xmlns:a16="http://schemas.microsoft.com/office/drawing/2014/main" id="{2F2AA4A0-5A03-A064-CC76-1AE6F1E4F0E6}"/>
              </a:ext>
            </a:extLst>
          </p:cNvPr>
          <p:cNvSpPr txBox="1"/>
          <p:nvPr/>
        </p:nvSpPr>
        <p:spPr>
          <a:xfrm>
            <a:off x="4462585" y="9777839"/>
            <a:ext cx="3309815" cy="400110"/>
          </a:xfrm>
          <a:prstGeom prst="rect">
            <a:avLst/>
          </a:prstGeom>
          <a:noFill/>
        </p:spPr>
        <p:txBody>
          <a:bodyPr wrap="square" rtlCol="0">
            <a:spAutoFit/>
          </a:bodyPr>
          <a:lstStyle/>
          <a:p>
            <a:pPr algn="r"/>
            <a:r>
              <a:rPr lang="en-US" sz="1000" b="1" dirty="0">
                <a:solidFill>
                  <a:schemeClr val="bg1"/>
                </a:solidFill>
                <a:latin typeface="Georgia" panose="02040502050405020303" pitchFamily="18" charset="0"/>
              </a:rPr>
              <a:t>LMC Taxation Services </a:t>
            </a:r>
            <a:r>
              <a:rPr lang="en-US" sz="1000" b="1" dirty="0" err="1">
                <a:solidFill>
                  <a:schemeClr val="bg1"/>
                </a:solidFill>
                <a:latin typeface="Georgia" panose="02040502050405020303" pitchFamily="18" charset="0"/>
              </a:rPr>
              <a:t>Sdn</a:t>
            </a:r>
            <a:r>
              <a:rPr lang="en-US" sz="1000" b="1" dirty="0">
                <a:solidFill>
                  <a:schemeClr val="bg1"/>
                </a:solidFill>
                <a:latin typeface="Georgia" panose="02040502050405020303" pitchFamily="18" charset="0"/>
              </a:rPr>
              <a:t> </a:t>
            </a:r>
            <a:r>
              <a:rPr lang="en-US" sz="1000" b="1" dirty="0" err="1">
                <a:solidFill>
                  <a:schemeClr val="bg1"/>
                </a:solidFill>
                <a:latin typeface="Georgia" panose="02040502050405020303" pitchFamily="18" charset="0"/>
              </a:rPr>
              <a:t>Bhd</a:t>
            </a:r>
            <a:endParaRPr lang="en-US" sz="1000" b="1" dirty="0">
              <a:solidFill>
                <a:schemeClr val="bg1"/>
              </a:solidFill>
              <a:latin typeface="Georgia" panose="02040502050405020303" pitchFamily="18" charset="0"/>
            </a:endParaRPr>
          </a:p>
          <a:p>
            <a:pPr algn="r"/>
            <a:r>
              <a:rPr lang="en-US" sz="1000" b="1" dirty="0">
                <a:solidFill>
                  <a:schemeClr val="bg1"/>
                </a:solidFill>
                <a:latin typeface="Georgia" panose="02040502050405020303" pitchFamily="18" charset="0"/>
              </a:rPr>
              <a:t>general@lmc.com.my</a:t>
            </a:r>
          </a:p>
        </p:txBody>
      </p:sp>
      <p:sp>
        <p:nvSpPr>
          <p:cNvPr id="24" name="TextBox 23">
            <a:extLst>
              <a:ext uri="{FF2B5EF4-FFF2-40B4-BE49-F238E27FC236}">
                <a16:creationId xmlns:a16="http://schemas.microsoft.com/office/drawing/2014/main" id="{801FC526-F649-1A29-60E4-77C2EB274FD5}"/>
              </a:ext>
            </a:extLst>
          </p:cNvPr>
          <p:cNvSpPr txBox="1"/>
          <p:nvPr/>
        </p:nvSpPr>
        <p:spPr>
          <a:xfrm>
            <a:off x="684087" y="1043029"/>
            <a:ext cx="6502156" cy="523220"/>
          </a:xfrm>
          <a:prstGeom prst="rect">
            <a:avLst/>
          </a:prstGeom>
          <a:noFill/>
        </p:spPr>
        <p:txBody>
          <a:bodyPr wrap="square" rtlCol="0">
            <a:spAutoFit/>
          </a:bodyPr>
          <a:lstStyle/>
          <a:p>
            <a:pPr marL="285750" indent="-285750">
              <a:buFont typeface="Wingdings" panose="05000000000000000000" pitchFamily="2" charset="2"/>
              <a:buChar char="q"/>
            </a:pPr>
            <a:r>
              <a:rPr lang="en-US" sz="1400" b="1" dirty="0">
                <a:solidFill>
                  <a:schemeClr val="accent2"/>
                </a:solidFill>
                <a:latin typeface="Georgia" panose="02040502050405020303" pitchFamily="18" charset="0"/>
                <a:ea typeface="Cambria" panose="02040503050406030204" pitchFamily="18" charset="0"/>
              </a:rPr>
              <a:t>Employment perquisites, benefits or expenses paid on behalf of employer</a:t>
            </a:r>
            <a:endParaRPr lang="en-US" sz="1400" dirty="0">
              <a:latin typeface="Georgia" panose="02040502050405020303" pitchFamily="18" charset="0"/>
              <a:ea typeface="Cambria" panose="02040503050406030204" pitchFamily="18" charset="0"/>
            </a:endParaRPr>
          </a:p>
        </p:txBody>
      </p:sp>
      <p:sp>
        <p:nvSpPr>
          <p:cNvPr id="61" name="TextBox 60">
            <a:extLst>
              <a:ext uri="{FF2B5EF4-FFF2-40B4-BE49-F238E27FC236}">
                <a16:creationId xmlns:a16="http://schemas.microsoft.com/office/drawing/2014/main" id="{0529EBF5-2C9E-AE78-742F-B7C5FAF1EA9B}"/>
              </a:ext>
            </a:extLst>
          </p:cNvPr>
          <p:cNvSpPr txBox="1"/>
          <p:nvPr/>
        </p:nvSpPr>
        <p:spPr>
          <a:xfrm>
            <a:off x="684088" y="1652991"/>
            <a:ext cx="6419656" cy="1200329"/>
          </a:xfrm>
          <a:prstGeom prst="rect">
            <a:avLst/>
          </a:prstGeom>
          <a:noFill/>
        </p:spPr>
        <p:txBody>
          <a:bodyPr wrap="square" rtlCol="0">
            <a:spAutoFit/>
          </a:bodyPr>
          <a:lstStyle/>
          <a:p>
            <a:r>
              <a:rPr lang="en-US" sz="1200" dirty="0">
                <a:latin typeface="Georgia" panose="02040502050405020303" pitchFamily="18" charset="0"/>
                <a:ea typeface="Cambria" panose="02040503050406030204" pitchFamily="18" charset="0"/>
              </a:rPr>
              <a:t>Employees are required to request for e-Invoices to serve as proof of expense and submit for claims (e.g. club membership, gym membership, professional subscriptions, parking </a:t>
            </a:r>
            <a:r>
              <a:rPr lang="en-US" sz="1200" dirty="0" err="1">
                <a:latin typeface="Georgia" panose="02040502050405020303" pitchFamily="18" charset="0"/>
                <a:ea typeface="Cambria" panose="02040503050406030204" pitchFamily="18" charset="0"/>
              </a:rPr>
              <a:t>etc</a:t>
            </a:r>
            <a:r>
              <a:rPr lang="en-US" sz="1200" dirty="0">
                <a:latin typeface="Georgia" panose="02040502050405020303" pitchFamily="18" charset="0"/>
                <a:ea typeface="Cambria" panose="02040503050406030204" pitchFamily="18" charset="0"/>
              </a:rPr>
              <a:t>). </a:t>
            </a:r>
          </a:p>
          <a:p>
            <a:endParaRPr lang="en-US" sz="1200" dirty="0">
              <a:latin typeface="Georgia" panose="02040502050405020303" pitchFamily="18" charset="0"/>
              <a:ea typeface="Cambria" panose="02040503050406030204" pitchFamily="18" charset="0"/>
            </a:endParaRPr>
          </a:p>
          <a:p>
            <a:r>
              <a:rPr lang="en-US" sz="1200" dirty="0">
                <a:latin typeface="Georgia" panose="02040502050405020303" pitchFamily="18" charset="0"/>
                <a:ea typeface="Cambria" panose="02040503050406030204" pitchFamily="18" charset="0"/>
              </a:rPr>
              <a:t>The e-Invoices can be issued in the name of the employee, the employer or the existing document format issued by the supplier. This is not applicable for foreign suppliers as the IRB will accept foreign supplier’s receipts/ bills/ invoices directly as proof of expense. </a:t>
            </a:r>
          </a:p>
        </p:txBody>
      </p:sp>
      <p:sp>
        <p:nvSpPr>
          <p:cNvPr id="62" name="TextBox 61">
            <a:extLst>
              <a:ext uri="{FF2B5EF4-FFF2-40B4-BE49-F238E27FC236}">
                <a16:creationId xmlns:a16="http://schemas.microsoft.com/office/drawing/2014/main" id="{9BE84755-C5DD-7970-E61F-5261F07530EA}"/>
              </a:ext>
            </a:extLst>
          </p:cNvPr>
          <p:cNvSpPr txBox="1"/>
          <p:nvPr/>
        </p:nvSpPr>
        <p:spPr>
          <a:xfrm>
            <a:off x="665157" y="3441930"/>
            <a:ext cx="6521086" cy="276999"/>
          </a:xfrm>
          <a:prstGeom prst="rect">
            <a:avLst/>
          </a:prstGeom>
          <a:noFill/>
        </p:spPr>
        <p:txBody>
          <a:bodyPr wrap="square" rtlCol="0">
            <a:spAutoFit/>
          </a:bodyPr>
          <a:lstStyle/>
          <a:p>
            <a:r>
              <a:rPr lang="en-US" sz="1200" dirty="0">
                <a:latin typeface="Georgia" panose="02040502050405020303" pitchFamily="18" charset="0"/>
                <a:ea typeface="Cambria" panose="02040503050406030204" pitchFamily="18" charset="0"/>
              </a:rPr>
              <a:t>The buyer should issue e-Invoice on his own (self-billed) for the following transactions: </a:t>
            </a:r>
          </a:p>
        </p:txBody>
      </p:sp>
      <p:sp>
        <p:nvSpPr>
          <p:cNvPr id="136" name="Google Shape;1613;p34">
            <a:extLst>
              <a:ext uri="{FF2B5EF4-FFF2-40B4-BE49-F238E27FC236}">
                <a16:creationId xmlns:a16="http://schemas.microsoft.com/office/drawing/2014/main" id="{B70392F2-7634-B7ED-31CB-8EE9C49769F0}"/>
              </a:ext>
            </a:extLst>
          </p:cNvPr>
          <p:cNvSpPr/>
          <p:nvPr/>
        </p:nvSpPr>
        <p:spPr>
          <a:xfrm>
            <a:off x="755539" y="3910654"/>
            <a:ext cx="167328" cy="186939"/>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613;p34">
            <a:extLst>
              <a:ext uri="{FF2B5EF4-FFF2-40B4-BE49-F238E27FC236}">
                <a16:creationId xmlns:a16="http://schemas.microsoft.com/office/drawing/2014/main" id="{49A63FD4-0F98-1144-2C33-6272536B0538}"/>
              </a:ext>
            </a:extLst>
          </p:cNvPr>
          <p:cNvSpPr/>
          <p:nvPr/>
        </p:nvSpPr>
        <p:spPr>
          <a:xfrm>
            <a:off x="755539" y="4591034"/>
            <a:ext cx="167328" cy="186939"/>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613;p34">
            <a:extLst>
              <a:ext uri="{FF2B5EF4-FFF2-40B4-BE49-F238E27FC236}">
                <a16:creationId xmlns:a16="http://schemas.microsoft.com/office/drawing/2014/main" id="{4A0C70C6-E18C-4BF7-840F-FE063EFB166B}"/>
              </a:ext>
            </a:extLst>
          </p:cNvPr>
          <p:cNvSpPr/>
          <p:nvPr/>
        </p:nvSpPr>
        <p:spPr>
          <a:xfrm>
            <a:off x="3124278" y="3902049"/>
            <a:ext cx="167328" cy="186939"/>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613;p34">
            <a:extLst>
              <a:ext uri="{FF2B5EF4-FFF2-40B4-BE49-F238E27FC236}">
                <a16:creationId xmlns:a16="http://schemas.microsoft.com/office/drawing/2014/main" id="{B2FE3A9E-4FA0-C236-7CD9-BD4A41921C78}"/>
              </a:ext>
            </a:extLst>
          </p:cNvPr>
          <p:cNvSpPr/>
          <p:nvPr/>
        </p:nvSpPr>
        <p:spPr>
          <a:xfrm>
            <a:off x="3124278" y="4596599"/>
            <a:ext cx="167328" cy="186939"/>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613;p34">
            <a:extLst>
              <a:ext uri="{FF2B5EF4-FFF2-40B4-BE49-F238E27FC236}">
                <a16:creationId xmlns:a16="http://schemas.microsoft.com/office/drawing/2014/main" id="{A8364685-5B22-A887-1369-D3F59538EAD4}"/>
              </a:ext>
            </a:extLst>
          </p:cNvPr>
          <p:cNvSpPr/>
          <p:nvPr/>
        </p:nvSpPr>
        <p:spPr>
          <a:xfrm>
            <a:off x="5416823" y="3889794"/>
            <a:ext cx="167328" cy="186939"/>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613;p34">
            <a:extLst>
              <a:ext uri="{FF2B5EF4-FFF2-40B4-BE49-F238E27FC236}">
                <a16:creationId xmlns:a16="http://schemas.microsoft.com/office/drawing/2014/main" id="{C0C22D52-9F6E-368A-074A-234598322C06}"/>
              </a:ext>
            </a:extLst>
          </p:cNvPr>
          <p:cNvSpPr/>
          <p:nvPr/>
        </p:nvSpPr>
        <p:spPr>
          <a:xfrm>
            <a:off x="5416823" y="4584344"/>
            <a:ext cx="167328" cy="186939"/>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TextBox 141">
            <a:extLst>
              <a:ext uri="{FF2B5EF4-FFF2-40B4-BE49-F238E27FC236}">
                <a16:creationId xmlns:a16="http://schemas.microsoft.com/office/drawing/2014/main" id="{6051EBAC-977E-3C3A-A01D-D610110D3519}"/>
              </a:ext>
            </a:extLst>
          </p:cNvPr>
          <p:cNvSpPr txBox="1"/>
          <p:nvPr/>
        </p:nvSpPr>
        <p:spPr>
          <a:xfrm>
            <a:off x="922867" y="3853501"/>
            <a:ext cx="1895795" cy="646331"/>
          </a:xfrm>
          <a:prstGeom prst="rect">
            <a:avLst/>
          </a:prstGeom>
          <a:noFill/>
        </p:spPr>
        <p:txBody>
          <a:bodyPr wrap="square" rtlCol="0">
            <a:spAutoFit/>
          </a:bodyPr>
          <a:lstStyle/>
          <a:p>
            <a:r>
              <a:rPr lang="en-US" sz="1200" dirty="0">
                <a:latin typeface="Georgia" panose="02040502050405020303" pitchFamily="18" charset="0"/>
                <a:ea typeface="Cambria" panose="02040503050406030204" pitchFamily="18" charset="0"/>
              </a:rPr>
              <a:t>Purchase of goods / services from a foreign seller</a:t>
            </a:r>
          </a:p>
        </p:txBody>
      </p:sp>
      <p:sp>
        <p:nvSpPr>
          <p:cNvPr id="143" name="TextBox 142">
            <a:extLst>
              <a:ext uri="{FF2B5EF4-FFF2-40B4-BE49-F238E27FC236}">
                <a16:creationId xmlns:a16="http://schemas.microsoft.com/office/drawing/2014/main" id="{1E26E311-6D58-6221-1425-3D1E2E805961}"/>
              </a:ext>
            </a:extLst>
          </p:cNvPr>
          <p:cNvSpPr txBox="1"/>
          <p:nvPr/>
        </p:nvSpPr>
        <p:spPr>
          <a:xfrm>
            <a:off x="922867" y="4529202"/>
            <a:ext cx="2091344" cy="1200329"/>
          </a:xfrm>
          <a:prstGeom prst="rect">
            <a:avLst/>
          </a:prstGeom>
          <a:noFill/>
        </p:spPr>
        <p:txBody>
          <a:bodyPr wrap="square" rtlCol="0">
            <a:spAutoFit/>
          </a:bodyPr>
          <a:lstStyle/>
          <a:p>
            <a:r>
              <a:rPr lang="en-US" sz="1200" dirty="0">
                <a:latin typeface="Georgia" panose="02040502050405020303" pitchFamily="18" charset="0"/>
                <a:ea typeface="Cambria" panose="02040503050406030204" pitchFamily="18" charset="0"/>
              </a:rPr>
              <a:t>Profit distribution (e.g. dividend). Exemption allowed for companies not entitled to deduct tax under S108 of the Income Tax Act 1967 and listed companies</a:t>
            </a:r>
          </a:p>
        </p:txBody>
      </p:sp>
      <p:sp>
        <p:nvSpPr>
          <p:cNvPr id="144" name="TextBox 143">
            <a:extLst>
              <a:ext uri="{FF2B5EF4-FFF2-40B4-BE49-F238E27FC236}">
                <a16:creationId xmlns:a16="http://schemas.microsoft.com/office/drawing/2014/main" id="{0221416D-5DC3-4D77-5A9B-2EAB83C9770B}"/>
              </a:ext>
            </a:extLst>
          </p:cNvPr>
          <p:cNvSpPr txBox="1"/>
          <p:nvPr/>
        </p:nvSpPr>
        <p:spPr>
          <a:xfrm>
            <a:off x="3291606" y="3844763"/>
            <a:ext cx="2091344" cy="461665"/>
          </a:xfrm>
          <a:prstGeom prst="rect">
            <a:avLst/>
          </a:prstGeom>
          <a:noFill/>
        </p:spPr>
        <p:txBody>
          <a:bodyPr wrap="square" rtlCol="0">
            <a:spAutoFit/>
          </a:bodyPr>
          <a:lstStyle/>
          <a:p>
            <a:r>
              <a:rPr lang="en-US" sz="1200" dirty="0">
                <a:latin typeface="Georgia" panose="02040502050405020303" pitchFamily="18" charset="0"/>
                <a:ea typeface="Cambria" panose="02040503050406030204" pitchFamily="18" charset="0"/>
              </a:rPr>
              <a:t>E-commerce (issued by platform providers)</a:t>
            </a:r>
          </a:p>
        </p:txBody>
      </p:sp>
      <p:sp>
        <p:nvSpPr>
          <p:cNvPr id="145" name="TextBox 144">
            <a:extLst>
              <a:ext uri="{FF2B5EF4-FFF2-40B4-BE49-F238E27FC236}">
                <a16:creationId xmlns:a16="http://schemas.microsoft.com/office/drawing/2014/main" id="{3918B126-67C8-FAC7-A7B8-A393A15F99AB}"/>
              </a:ext>
            </a:extLst>
          </p:cNvPr>
          <p:cNvSpPr txBox="1"/>
          <p:nvPr/>
        </p:nvSpPr>
        <p:spPr>
          <a:xfrm>
            <a:off x="3273140" y="4529828"/>
            <a:ext cx="2091344" cy="1015663"/>
          </a:xfrm>
          <a:prstGeom prst="rect">
            <a:avLst/>
          </a:prstGeom>
          <a:noFill/>
        </p:spPr>
        <p:txBody>
          <a:bodyPr wrap="square" rtlCol="0">
            <a:spAutoFit/>
          </a:bodyPr>
          <a:lstStyle/>
          <a:p>
            <a:r>
              <a:rPr lang="en-US" sz="1200" dirty="0">
                <a:latin typeface="Georgia" panose="02040502050405020303" pitchFamily="18" charset="0"/>
                <a:ea typeface="Cambria" panose="02040503050406030204" pitchFamily="18" charset="0"/>
              </a:rPr>
              <a:t>Payout to all betting and gaming winners (casino and gaming machines related are exempted until further notice) </a:t>
            </a:r>
          </a:p>
        </p:txBody>
      </p:sp>
      <p:sp>
        <p:nvSpPr>
          <p:cNvPr id="146" name="TextBox 145">
            <a:extLst>
              <a:ext uri="{FF2B5EF4-FFF2-40B4-BE49-F238E27FC236}">
                <a16:creationId xmlns:a16="http://schemas.microsoft.com/office/drawing/2014/main" id="{D8FBF1A5-8852-87B1-3042-3C3C038B34EE}"/>
              </a:ext>
            </a:extLst>
          </p:cNvPr>
          <p:cNvSpPr txBox="1"/>
          <p:nvPr/>
        </p:nvSpPr>
        <p:spPr>
          <a:xfrm>
            <a:off x="5584151" y="3844762"/>
            <a:ext cx="2091344" cy="276999"/>
          </a:xfrm>
          <a:prstGeom prst="rect">
            <a:avLst/>
          </a:prstGeom>
          <a:noFill/>
        </p:spPr>
        <p:txBody>
          <a:bodyPr wrap="square" rtlCol="0">
            <a:spAutoFit/>
          </a:bodyPr>
          <a:lstStyle/>
          <a:p>
            <a:r>
              <a:rPr lang="en-US" sz="1200" dirty="0">
                <a:latin typeface="Georgia" panose="02040502050405020303" pitchFamily="18" charset="0"/>
                <a:ea typeface="Cambria" panose="02040503050406030204" pitchFamily="18" charset="0"/>
              </a:rPr>
              <a:t>Interest payment</a:t>
            </a:r>
          </a:p>
        </p:txBody>
      </p:sp>
      <p:sp>
        <p:nvSpPr>
          <p:cNvPr id="147" name="TextBox 146">
            <a:extLst>
              <a:ext uri="{FF2B5EF4-FFF2-40B4-BE49-F238E27FC236}">
                <a16:creationId xmlns:a16="http://schemas.microsoft.com/office/drawing/2014/main" id="{F15E44DF-5AD2-620F-8120-C80622889533}"/>
              </a:ext>
            </a:extLst>
          </p:cNvPr>
          <p:cNvSpPr txBox="1"/>
          <p:nvPr/>
        </p:nvSpPr>
        <p:spPr>
          <a:xfrm>
            <a:off x="5584151" y="4503781"/>
            <a:ext cx="2091344" cy="830997"/>
          </a:xfrm>
          <a:prstGeom prst="rect">
            <a:avLst/>
          </a:prstGeom>
          <a:noFill/>
        </p:spPr>
        <p:txBody>
          <a:bodyPr wrap="square" rtlCol="0">
            <a:spAutoFit/>
          </a:bodyPr>
          <a:lstStyle/>
          <a:p>
            <a:r>
              <a:rPr lang="en-US" sz="1200" dirty="0">
                <a:latin typeface="Georgia" panose="02040502050405020303" pitchFamily="18" charset="0"/>
                <a:ea typeface="Cambria" panose="02040503050406030204" pitchFamily="18" charset="0"/>
              </a:rPr>
              <a:t>Acquisition of goods or services from individual taxpayers who are not conducting a business</a:t>
            </a:r>
          </a:p>
        </p:txBody>
      </p:sp>
      <p:sp>
        <p:nvSpPr>
          <p:cNvPr id="5" name="TextBox 4">
            <a:extLst>
              <a:ext uri="{FF2B5EF4-FFF2-40B4-BE49-F238E27FC236}">
                <a16:creationId xmlns:a16="http://schemas.microsoft.com/office/drawing/2014/main" id="{FD367253-4425-234C-E9F2-CC8658447CF8}"/>
              </a:ext>
            </a:extLst>
          </p:cNvPr>
          <p:cNvSpPr txBox="1"/>
          <p:nvPr/>
        </p:nvSpPr>
        <p:spPr>
          <a:xfrm>
            <a:off x="684087" y="3051306"/>
            <a:ext cx="6502156" cy="307777"/>
          </a:xfrm>
          <a:prstGeom prst="rect">
            <a:avLst/>
          </a:prstGeom>
          <a:noFill/>
        </p:spPr>
        <p:txBody>
          <a:bodyPr wrap="square" rtlCol="0">
            <a:spAutoFit/>
          </a:bodyPr>
          <a:lstStyle/>
          <a:p>
            <a:pPr marL="285750" indent="-285750">
              <a:buFont typeface="Wingdings" panose="05000000000000000000" pitchFamily="2" charset="2"/>
              <a:buChar char="q"/>
            </a:pPr>
            <a:r>
              <a:rPr lang="en-US" sz="1400" b="1" dirty="0">
                <a:solidFill>
                  <a:schemeClr val="accent2"/>
                </a:solidFill>
                <a:latin typeface="Georgia" panose="02040502050405020303" pitchFamily="18" charset="0"/>
                <a:ea typeface="Cambria" panose="02040503050406030204" pitchFamily="18" charset="0"/>
              </a:rPr>
              <a:t>Self-billed e-Invoice </a:t>
            </a:r>
            <a:endParaRPr lang="en-US" sz="1400" dirty="0">
              <a:latin typeface="Georgia" panose="02040502050405020303" pitchFamily="18" charset="0"/>
              <a:ea typeface="Cambria" panose="02040503050406030204" pitchFamily="18" charset="0"/>
            </a:endParaRPr>
          </a:p>
        </p:txBody>
      </p:sp>
      <p:sp>
        <p:nvSpPr>
          <p:cNvPr id="30" name="Rectangle 29">
            <a:extLst>
              <a:ext uri="{FF2B5EF4-FFF2-40B4-BE49-F238E27FC236}">
                <a16:creationId xmlns:a16="http://schemas.microsoft.com/office/drawing/2014/main" id="{4AFF3A91-0CE4-BB9C-5F26-9762D84C457C}"/>
              </a:ext>
            </a:extLst>
          </p:cNvPr>
          <p:cNvSpPr/>
          <p:nvPr/>
        </p:nvSpPr>
        <p:spPr>
          <a:xfrm>
            <a:off x="729050" y="6784267"/>
            <a:ext cx="6412229" cy="649067"/>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6" name="TextBox 35">
            <a:extLst>
              <a:ext uri="{FF2B5EF4-FFF2-40B4-BE49-F238E27FC236}">
                <a16:creationId xmlns:a16="http://schemas.microsoft.com/office/drawing/2014/main" id="{4297DBFF-A4BD-F387-2513-BBCB59F3F1EA}"/>
              </a:ext>
            </a:extLst>
          </p:cNvPr>
          <p:cNvSpPr txBox="1"/>
          <p:nvPr/>
        </p:nvSpPr>
        <p:spPr>
          <a:xfrm>
            <a:off x="722227" y="6787485"/>
            <a:ext cx="6501551" cy="492443"/>
          </a:xfrm>
          <a:prstGeom prst="rect">
            <a:avLst/>
          </a:prstGeom>
          <a:noFill/>
        </p:spPr>
        <p:txBody>
          <a:bodyPr wrap="square" rtlCol="0">
            <a:spAutoFit/>
          </a:bodyPr>
          <a:lstStyle/>
          <a:p>
            <a:r>
              <a:rPr lang="en-US" sz="1300" dirty="0">
                <a:solidFill>
                  <a:schemeClr val="bg1"/>
                </a:solidFill>
                <a:latin typeface="Georgia" panose="02040502050405020303" pitchFamily="18" charset="0"/>
                <a:ea typeface="Cambria" panose="02040503050406030204" pitchFamily="18" charset="0"/>
              </a:rPr>
              <a:t>Recipient is required to issue e-Invoice within the same month for all foreign income (e.g. foreign profits, dividend </a:t>
            </a:r>
            <a:r>
              <a:rPr lang="en-US" sz="1300" dirty="0" err="1">
                <a:solidFill>
                  <a:schemeClr val="bg1"/>
                </a:solidFill>
                <a:latin typeface="Georgia" panose="02040502050405020303" pitchFamily="18" charset="0"/>
                <a:ea typeface="Cambria" panose="02040503050406030204" pitchFamily="18" charset="0"/>
              </a:rPr>
              <a:t>etc</a:t>
            </a:r>
            <a:r>
              <a:rPr lang="en-US" sz="1300" dirty="0">
                <a:solidFill>
                  <a:schemeClr val="bg1"/>
                </a:solidFill>
                <a:latin typeface="Georgia" panose="02040502050405020303" pitchFamily="18" charset="0"/>
                <a:ea typeface="Cambria" panose="02040503050406030204" pitchFamily="18" charset="0"/>
              </a:rPr>
              <a:t>) </a:t>
            </a:r>
            <a:r>
              <a:rPr lang="en-US" sz="1300" b="1" dirty="0">
                <a:solidFill>
                  <a:schemeClr val="bg1"/>
                </a:solidFill>
                <a:latin typeface="Georgia" panose="02040502050405020303" pitchFamily="18" charset="0"/>
                <a:ea typeface="Cambria" panose="02040503050406030204" pitchFamily="18" charset="0"/>
              </a:rPr>
              <a:t>received</a:t>
            </a:r>
            <a:r>
              <a:rPr lang="en-US" sz="1300" dirty="0">
                <a:solidFill>
                  <a:schemeClr val="bg1"/>
                </a:solidFill>
                <a:latin typeface="Georgia" panose="02040502050405020303" pitchFamily="18" charset="0"/>
                <a:ea typeface="Cambria" panose="02040503050406030204" pitchFamily="18" charset="0"/>
              </a:rPr>
              <a:t> </a:t>
            </a:r>
            <a:r>
              <a:rPr lang="en-US" sz="1300" b="1" dirty="0">
                <a:solidFill>
                  <a:schemeClr val="bg1"/>
                </a:solidFill>
                <a:latin typeface="Georgia" panose="02040502050405020303" pitchFamily="18" charset="0"/>
                <a:ea typeface="Cambria" panose="02040503050406030204" pitchFamily="18" charset="0"/>
              </a:rPr>
              <a:t>in Malaysia </a:t>
            </a:r>
            <a:r>
              <a:rPr lang="en-US" sz="1300" dirty="0">
                <a:solidFill>
                  <a:schemeClr val="bg1"/>
                </a:solidFill>
                <a:latin typeface="Georgia" panose="02040502050405020303" pitchFamily="18" charset="0"/>
                <a:ea typeface="Cambria" panose="02040503050406030204" pitchFamily="18" charset="0"/>
              </a:rPr>
              <a:t>as proof of income. </a:t>
            </a:r>
          </a:p>
        </p:txBody>
      </p:sp>
      <p:sp>
        <p:nvSpPr>
          <p:cNvPr id="40" name="TextBox 39">
            <a:extLst>
              <a:ext uri="{FF2B5EF4-FFF2-40B4-BE49-F238E27FC236}">
                <a16:creationId xmlns:a16="http://schemas.microsoft.com/office/drawing/2014/main" id="{AEF77560-032E-F0B8-B480-25CC1949D8C0}"/>
              </a:ext>
            </a:extLst>
          </p:cNvPr>
          <p:cNvSpPr txBox="1"/>
          <p:nvPr/>
        </p:nvSpPr>
        <p:spPr>
          <a:xfrm>
            <a:off x="601588" y="7633320"/>
            <a:ext cx="6502156" cy="307777"/>
          </a:xfrm>
          <a:prstGeom prst="rect">
            <a:avLst/>
          </a:prstGeom>
          <a:noFill/>
        </p:spPr>
        <p:txBody>
          <a:bodyPr wrap="square" rtlCol="0">
            <a:spAutoFit/>
          </a:bodyPr>
          <a:lstStyle/>
          <a:p>
            <a:pPr marL="285750" indent="-285750">
              <a:buFont typeface="Wingdings" panose="05000000000000000000" pitchFamily="2" charset="2"/>
              <a:buChar char="q"/>
            </a:pPr>
            <a:r>
              <a:rPr lang="en-US" sz="1400" b="1" dirty="0">
                <a:solidFill>
                  <a:schemeClr val="accent2"/>
                </a:solidFill>
                <a:latin typeface="Georgia" panose="02040502050405020303" pitchFamily="18" charset="0"/>
                <a:ea typeface="Cambria" panose="02040503050406030204" pitchFamily="18" charset="0"/>
              </a:rPr>
              <a:t>Disbursement and reimbursement</a:t>
            </a:r>
            <a:endParaRPr lang="en-US" sz="1400" dirty="0">
              <a:latin typeface="Georgia" panose="02040502050405020303" pitchFamily="18" charset="0"/>
              <a:ea typeface="Cambria" panose="02040503050406030204" pitchFamily="18" charset="0"/>
            </a:endParaRPr>
          </a:p>
        </p:txBody>
      </p:sp>
      <p:sp>
        <p:nvSpPr>
          <p:cNvPr id="2" name="Google Shape;1613;p34">
            <a:extLst>
              <a:ext uri="{FF2B5EF4-FFF2-40B4-BE49-F238E27FC236}">
                <a16:creationId xmlns:a16="http://schemas.microsoft.com/office/drawing/2014/main" id="{E5FEA308-ED32-4D42-4928-8CE9214423AA}"/>
              </a:ext>
            </a:extLst>
          </p:cNvPr>
          <p:cNvSpPr/>
          <p:nvPr/>
        </p:nvSpPr>
        <p:spPr>
          <a:xfrm>
            <a:off x="755539" y="5901920"/>
            <a:ext cx="167328" cy="186939"/>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5844F86D-F7E8-CE1F-ED5C-4433D1131E6C}"/>
              </a:ext>
            </a:extLst>
          </p:cNvPr>
          <p:cNvSpPr txBox="1"/>
          <p:nvPr/>
        </p:nvSpPr>
        <p:spPr>
          <a:xfrm>
            <a:off x="922867" y="5818563"/>
            <a:ext cx="2091344" cy="830997"/>
          </a:xfrm>
          <a:prstGeom prst="rect">
            <a:avLst/>
          </a:prstGeom>
          <a:noFill/>
        </p:spPr>
        <p:txBody>
          <a:bodyPr wrap="square" rtlCol="0">
            <a:spAutoFit/>
          </a:bodyPr>
          <a:lstStyle/>
          <a:p>
            <a:r>
              <a:rPr lang="en-US" sz="1200" dirty="0">
                <a:latin typeface="Georgia" panose="02040502050405020303" pitchFamily="18" charset="0"/>
                <a:ea typeface="Cambria" panose="02040503050406030204" pitchFamily="18" charset="0"/>
              </a:rPr>
              <a:t>Payment / credit to taxpayers recorded in a statement / bill issued on a periodic basis (e.g. rebate)</a:t>
            </a:r>
          </a:p>
        </p:txBody>
      </p:sp>
      <p:sp>
        <p:nvSpPr>
          <p:cNvPr id="4" name="Google Shape;1613;p34">
            <a:extLst>
              <a:ext uri="{FF2B5EF4-FFF2-40B4-BE49-F238E27FC236}">
                <a16:creationId xmlns:a16="http://schemas.microsoft.com/office/drawing/2014/main" id="{C91995E0-D0CC-CAA2-3E7B-9AFAE380476B}"/>
              </a:ext>
            </a:extLst>
          </p:cNvPr>
          <p:cNvSpPr/>
          <p:nvPr/>
        </p:nvSpPr>
        <p:spPr>
          <a:xfrm>
            <a:off x="3105812" y="5930495"/>
            <a:ext cx="167328" cy="186939"/>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CDFA67CA-21F4-ECCE-F793-2DA4AD625C60}"/>
              </a:ext>
            </a:extLst>
          </p:cNvPr>
          <p:cNvSpPr txBox="1"/>
          <p:nvPr/>
        </p:nvSpPr>
        <p:spPr>
          <a:xfrm>
            <a:off x="3291606" y="5818563"/>
            <a:ext cx="2091344" cy="646331"/>
          </a:xfrm>
          <a:prstGeom prst="rect">
            <a:avLst/>
          </a:prstGeom>
          <a:noFill/>
        </p:spPr>
        <p:txBody>
          <a:bodyPr wrap="square" rtlCol="0">
            <a:spAutoFit/>
          </a:bodyPr>
          <a:lstStyle/>
          <a:p>
            <a:r>
              <a:rPr lang="en-US" sz="1200" dirty="0">
                <a:latin typeface="Georgia" panose="02040502050405020303" pitchFamily="18" charset="0"/>
                <a:ea typeface="Cambria" panose="02040503050406030204" pitchFamily="18" charset="0"/>
              </a:rPr>
              <a:t>Payments (monetary or otherwise) to agents/ dealers/ distributors </a:t>
            </a:r>
          </a:p>
        </p:txBody>
      </p:sp>
      <p:sp>
        <p:nvSpPr>
          <p:cNvPr id="7" name="TextBox 6">
            <a:extLst>
              <a:ext uri="{FF2B5EF4-FFF2-40B4-BE49-F238E27FC236}">
                <a16:creationId xmlns:a16="http://schemas.microsoft.com/office/drawing/2014/main" id="{768B9984-37E9-33E4-FE57-1962B1116DE7}"/>
              </a:ext>
            </a:extLst>
          </p:cNvPr>
          <p:cNvSpPr txBox="1"/>
          <p:nvPr/>
        </p:nvSpPr>
        <p:spPr>
          <a:xfrm>
            <a:off x="601588" y="7977029"/>
            <a:ext cx="6419656" cy="1200329"/>
          </a:xfrm>
          <a:prstGeom prst="rect">
            <a:avLst/>
          </a:prstGeom>
          <a:noFill/>
        </p:spPr>
        <p:txBody>
          <a:bodyPr wrap="square" rtlCol="0">
            <a:spAutoFit/>
          </a:bodyPr>
          <a:lstStyle/>
          <a:p>
            <a:r>
              <a:rPr lang="en-US" sz="1200" dirty="0">
                <a:latin typeface="Georgia" panose="02040502050405020303" pitchFamily="18" charset="0"/>
                <a:ea typeface="Cambria" panose="02040503050406030204" pitchFamily="18" charset="0"/>
              </a:rPr>
              <a:t>Where taxpayer incurs disbursement and reimbursement, it should present these separately (e.g. one line for service fee charges and another line for disbursement / reimbursement) in the e-invoice. </a:t>
            </a:r>
          </a:p>
          <a:p>
            <a:endParaRPr lang="en-US" sz="1200" dirty="0">
              <a:latin typeface="Georgia" panose="02040502050405020303" pitchFamily="18" charset="0"/>
              <a:ea typeface="Cambria" panose="02040503050406030204" pitchFamily="18" charset="0"/>
            </a:endParaRPr>
          </a:p>
          <a:p>
            <a:r>
              <a:rPr lang="en-US" sz="1200" dirty="0">
                <a:latin typeface="Georgia" panose="02040502050405020303" pitchFamily="18" charset="0"/>
                <a:ea typeface="Cambria" panose="02040503050406030204" pitchFamily="18" charset="0"/>
              </a:rPr>
              <a:t>Where taxpayer only pays on behalf and the supplier had issued e-invoice directly to the buyer. The taxpayer is not required to issue a separate e-invoice on such payment on behalf. </a:t>
            </a:r>
          </a:p>
        </p:txBody>
      </p:sp>
    </p:spTree>
    <p:extLst>
      <p:ext uri="{BB962C8B-B14F-4D97-AF65-F5344CB8AC3E}">
        <p14:creationId xmlns:p14="http://schemas.microsoft.com/office/powerpoint/2010/main" val="150151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D953111-C5C0-600C-9B07-5D1BF3055FEF}"/>
              </a:ext>
            </a:extLst>
          </p:cNvPr>
          <p:cNvSpPr txBox="1"/>
          <p:nvPr/>
        </p:nvSpPr>
        <p:spPr>
          <a:xfrm>
            <a:off x="675134" y="534482"/>
            <a:ext cx="5842896" cy="276999"/>
          </a:xfrm>
          <a:prstGeom prst="rect">
            <a:avLst/>
          </a:prstGeom>
          <a:noFill/>
        </p:spPr>
        <p:txBody>
          <a:bodyPr wrap="square" rtlCol="0">
            <a:spAutoFit/>
          </a:bodyPr>
          <a:lstStyle/>
          <a:p>
            <a:r>
              <a:rPr lang="en-US" sz="1200" b="1" dirty="0"/>
              <a:t>E-Invoicing in Malaysia | 2024 </a:t>
            </a:r>
            <a:endParaRPr lang="en-MY" sz="1200" b="1" dirty="0"/>
          </a:p>
        </p:txBody>
      </p:sp>
      <p:sp>
        <p:nvSpPr>
          <p:cNvPr id="29" name="TextBox 28">
            <a:extLst>
              <a:ext uri="{FF2B5EF4-FFF2-40B4-BE49-F238E27FC236}">
                <a16:creationId xmlns:a16="http://schemas.microsoft.com/office/drawing/2014/main" id="{2F2AA4A0-5A03-A064-CC76-1AE6F1E4F0E6}"/>
              </a:ext>
            </a:extLst>
          </p:cNvPr>
          <p:cNvSpPr txBox="1"/>
          <p:nvPr/>
        </p:nvSpPr>
        <p:spPr>
          <a:xfrm>
            <a:off x="4462585" y="9777839"/>
            <a:ext cx="3309815" cy="400110"/>
          </a:xfrm>
          <a:prstGeom prst="rect">
            <a:avLst/>
          </a:prstGeom>
          <a:noFill/>
        </p:spPr>
        <p:txBody>
          <a:bodyPr wrap="square" rtlCol="0">
            <a:spAutoFit/>
          </a:bodyPr>
          <a:lstStyle/>
          <a:p>
            <a:pPr algn="r"/>
            <a:r>
              <a:rPr lang="en-US" sz="1000" b="1" dirty="0">
                <a:solidFill>
                  <a:schemeClr val="bg1"/>
                </a:solidFill>
                <a:latin typeface="Georgia" panose="02040502050405020303" pitchFamily="18" charset="0"/>
              </a:rPr>
              <a:t>LMC Taxation Services </a:t>
            </a:r>
            <a:r>
              <a:rPr lang="en-US" sz="1000" b="1" dirty="0" err="1">
                <a:solidFill>
                  <a:schemeClr val="bg1"/>
                </a:solidFill>
                <a:latin typeface="Georgia" panose="02040502050405020303" pitchFamily="18" charset="0"/>
              </a:rPr>
              <a:t>Sdn</a:t>
            </a:r>
            <a:r>
              <a:rPr lang="en-US" sz="1000" b="1" dirty="0">
                <a:solidFill>
                  <a:schemeClr val="bg1"/>
                </a:solidFill>
                <a:latin typeface="Georgia" panose="02040502050405020303" pitchFamily="18" charset="0"/>
              </a:rPr>
              <a:t> </a:t>
            </a:r>
            <a:r>
              <a:rPr lang="en-US" sz="1000" b="1" dirty="0" err="1">
                <a:solidFill>
                  <a:schemeClr val="bg1"/>
                </a:solidFill>
                <a:latin typeface="Georgia" panose="02040502050405020303" pitchFamily="18" charset="0"/>
              </a:rPr>
              <a:t>Bhd</a:t>
            </a:r>
            <a:endParaRPr lang="en-US" sz="1000" b="1" dirty="0">
              <a:solidFill>
                <a:schemeClr val="bg1"/>
              </a:solidFill>
              <a:latin typeface="Georgia" panose="02040502050405020303" pitchFamily="18" charset="0"/>
            </a:endParaRPr>
          </a:p>
          <a:p>
            <a:pPr algn="r"/>
            <a:r>
              <a:rPr lang="en-US" sz="1000" b="1" dirty="0">
                <a:solidFill>
                  <a:schemeClr val="bg1"/>
                </a:solidFill>
                <a:latin typeface="Georgia" panose="02040502050405020303" pitchFamily="18" charset="0"/>
              </a:rPr>
              <a:t>general@lmc.com.my</a:t>
            </a:r>
          </a:p>
        </p:txBody>
      </p:sp>
      <p:sp>
        <p:nvSpPr>
          <p:cNvPr id="24" name="TextBox 23">
            <a:extLst>
              <a:ext uri="{FF2B5EF4-FFF2-40B4-BE49-F238E27FC236}">
                <a16:creationId xmlns:a16="http://schemas.microsoft.com/office/drawing/2014/main" id="{801FC526-F649-1A29-60E4-77C2EB274FD5}"/>
              </a:ext>
            </a:extLst>
          </p:cNvPr>
          <p:cNvSpPr txBox="1"/>
          <p:nvPr/>
        </p:nvSpPr>
        <p:spPr>
          <a:xfrm>
            <a:off x="684087" y="1043029"/>
            <a:ext cx="6502156" cy="307777"/>
          </a:xfrm>
          <a:prstGeom prst="rect">
            <a:avLst/>
          </a:prstGeom>
          <a:noFill/>
        </p:spPr>
        <p:txBody>
          <a:bodyPr wrap="square" rtlCol="0">
            <a:spAutoFit/>
          </a:bodyPr>
          <a:lstStyle/>
          <a:p>
            <a:pPr marL="285750" indent="-285750">
              <a:buFont typeface="Wingdings" panose="05000000000000000000" pitchFamily="2" charset="2"/>
              <a:buChar char="q"/>
            </a:pPr>
            <a:r>
              <a:rPr lang="en-US" sz="1400" b="1" dirty="0">
                <a:solidFill>
                  <a:schemeClr val="accent2"/>
                </a:solidFill>
                <a:latin typeface="Georgia" panose="02040502050405020303" pitchFamily="18" charset="0"/>
                <a:ea typeface="Cambria" panose="02040503050406030204" pitchFamily="18" charset="0"/>
              </a:rPr>
              <a:t>Field requirements in e-Invoice</a:t>
            </a:r>
            <a:endParaRPr lang="en-US" sz="1400" dirty="0">
              <a:latin typeface="Georgia" panose="02040502050405020303" pitchFamily="18" charset="0"/>
              <a:ea typeface="Cambria" panose="02040503050406030204" pitchFamily="18" charset="0"/>
            </a:endParaRPr>
          </a:p>
        </p:txBody>
      </p:sp>
      <p:sp>
        <p:nvSpPr>
          <p:cNvPr id="61" name="TextBox 60">
            <a:extLst>
              <a:ext uri="{FF2B5EF4-FFF2-40B4-BE49-F238E27FC236}">
                <a16:creationId xmlns:a16="http://schemas.microsoft.com/office/drawing/2014/main" id="{0529EBF5-2C9E-AE78-742F-B7C5FAF1EA9B}"/>
              </a:ext>
            </a:extLst>
          </p:cNvPr>
          <p:cNvSpPr txBox="1"/>
          <p:nvPr/>
        </p:nvSpPr>
        <p:spPr>
          <a:xfrm>
            <a:off x="675134" y="1433653"/>
            <a:ext cx="6419656" cy="276999"/>
          </a:xfrm>
          <a:prstGeom prst="rect">
            <a:avLst/>
          </a:prstGeom>
          <a:noFill/>
        </p:spPr>
        <p:txBody>
          <a:bodyPr wrap="square" rtlCol="0">
            <a:spAutoFit/>
          </a:bodyPr>
          <a:lstStyle/>
          <a:p>
            <a:r>
              <a:rPr lang="en-US" sz="1200" dirty="0">
                <a:latin typeface="Georgia" panose="02040502050405020303" pitchFamily="18" charset="0"/>
                <a:ea typeface="Cambria" panose="02040503050406030204" pitchFamily="18" charset="0"/>
              </a:rPr>
              <a:t>There are 55 data fields, and the following table </a:t>
            </a:r>
            <a:r>
              <a:rPr lang="en-US" sz="1200" dirty="0" err="1">
                <a:latin typeface="Georgia" panose="02040502050405020303" pitchFamily="18" charset="0"/>
                <a:ea typeface="Cambria" panose="02040503050406030204" pitchFamily="18" charset="0"/>
              </a:rPr>
              <a:t>summarises</a:t>
            </a:r>
            <a:r>
              <a:rPr lang="en-US" sz="1200" dirty="0">
                <a:latin typeface="Georgia" panose="02040502050405020303" pitchFamily="18" charset="0"/>
                <a:ea typeface="Cambria" panose="02040503050406030204" pitchFamily="18" charset="0"/>
              </a:rPr>
              <a:t> the fields for various scenarios: </a:t>
            </a:r>
          </a:p>
        </p:txBody>
      </p:sp>
      <p:graphicFrame>
        <p:nvGraphicFramePr>
          <p:cNvPr id="3" name="Object 2">
            <a:extLst>
              <a:ext uri="{FF2B5EF4-FFF2-40B4-BE49-F238E27FC236}">
                <a16:creationId xmlns:a16="http://schemas.microsoft.com/office/drawing/2014/main" id="{AB51A9A2-30E4-D28A-662A-5686350135D8}"/>
              </a:ext>
            </a:extLst>
          </p:cNvPr>
          <p:cNvGraphicFramePr>
            <a:graphicFrameLocks noChangeAspect="1"/>
          </p:cNvGraphicFramePr>
          <p:nvPr>
            <p:extLst>
              <p:ext uri="{D42A27DB-BD31-4B8C-83A1-F6EECF244321}">
                <p14:modId xmlns:p14="http://schemas.microsoft.com/office/powerpoint/2010/main" val="1871280854"/>
              </p:ext>
            </p:extLst>
          </p:nvPr>
        </p:nvGraphicFramePr>
        <p:xfrm>
          <a:off x="765175" y="1901825"/>
          <a:ext cx="6765925" cy="7231063"/>
        </p:xfrm>
        <a:graphic>
          <a:graphicData uri="http://schemas.openxmlformats.org/presentationml/2006/ole">
            <mc:AlternateContent xmlns:mc="http://schemas.openxmlformats.org/markup-compatibility/2006">
              <mc:Choice xmlns:v="urn:schemas-microsoft-com:vml" Requires="v">
                <p:oleObj name="Worksheet" r:id="rId2" imgW="6766560" imgH="7231443" progId="Excel.Sheet.12">
                  <p:embed/>
                </p:oleObj>
              </mc:Choice>
              <mc:Fallback>
                <p:oleObj name="Worksheet" r:id="rId2" imgW="6766560" imgH="7231443" progId="Excel.Sheet.12">
                  <p:embed/>
                  <p:pic>
                    <p:nvPicPr>
                      <p:cNvPr id="0" name=""/>
                      <p:cNvPicPr/>
                      <p:nvPr/>
                    </p:nvPicPr>
                    <p:blipFill>
                      <a:blip r:embed="rId3"/>
                      <a:stretch>
                        <a:fillRect/>
                      </a:stretch>
                    </p:blipFill>
                    <p:spPr>
                      <a:xfrm>
                        <a:off x="765175" y="1901825"/>
                        <a:ext cx="6765925" cy="7231063"/>
                      </a:xfrm>
                      <a:prstGeom prst="rect">
                        <a:avLst/>
                      </a:prstGeom>
                    </p:spPr>
                  </p:pic>
                </p:oleObj>
              </mc:Fallback>
            </mc:AlternateContent>
          </a:graphicData>
        </a:graphic>
      </p:graphicFrame>
    </p:spTree>
    <p:extLst>
      <p:ext uri="{BB962C8B-B14F-4D97-AF65-F5344CB8AC3E}">
        <p14:creationId xmlns:p14="http://schemas.microsoft.com/office/powerpoint/2010/main" val="2027271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D953111-C5C0-600C-9B07-5D1BF3055FEF}"/>
              </a:ext>
            </a:extLst>
          </p:cNvPr>
          <p:cNvSpPr txBox="1"/>
          <p:nvPr/>
        </p:nvSpPr>
        <p:spPr>
          <a:xfrm>
            <a:off x="675134" y="534482"/>
            <a:ext cx="5842896" cy="276999"/>
          </a:xfrm>
          <a:prstGeom prst="rect">
            <a:avLst/>
          </a:prstGeom>
          <a:noFill/>
        </p:spPr>
        <p:txBody>
          <a:bodyPr wrap="square" rtlCol="0">
            <a:spAutoFit/>
          </a:bodyPr>
          <a:lstStyle/>
          <a:p>
            <a:r>
              <a:rPr lang="en-US" sz="1200" b="1" dirty="0"/>
              <a:t>E-Invoicing in Malaysia | 2024 </a:t>
            </a:r>
            <a:endParaRPr lang="en-MY" sz="1200" b="1" dirty="0"/>
          </a:p>
        </p:txBody>
      </p:sp>
      <p:sp>
        <p:nvSpPr>
          <p:cNvPr id="29" name="TextBox 28">
            <a:extLst>
              <a:ext uri="{FF2B5EF4-FFF2-40B4-BE49-F238E27FC236}">
                <a16:creationId xmlns:a16="http://schemas.microsoft.com/office/drawing/2014/main" id="{2F2AA4A0-5A03-A064-CC76-1AE6F1E4F0E6}"/>
              </a:ext>
            </a:extLst>
          </p:cNvPr>
          <p:cNvSpPr txBox="1"/>
          <p:nvPr/>
        </p:nvSpPr>
        <p:spPr>
          <a:xfrm>
            <a:off x="4462585" y="9777839"/>
            <a:ext cx="3309815" cy="400110"/>
          </a:xfrm>
          <a:prstGeom prst="rect">
            <a:avLst/>
          </a:prstGeom>
          <a:noFill/>
        </p:spPr>
        <p:txBody>
          <a:bodyPr wrap="square" rtlCol="0">
            <a:spAutoFit/>
          </a:bodyPr>
          <a:lstStyle/>
          <a:p>
            <a:pPr algn="r"/>
            <a:r>
              <a:rPr lang="en-US" sz="1000" b="1" dirty="0">
                <a:solidFill>
                  <a:schemeClr val="bg1"/>
                </a:solidFill>
                <a:latin typeface="Georgia" panose="02040502050405020303" pitchFamily="18" charset="0"/>
              </a:rPr>
              <a:t>LMC Taxation Services </a:t>
            </a:r>
            <a:r>
              <a:rPr lang="en-US" sz="1000" b="1" dirty="0" err="1">
                <a:solidFill>
                  <a:schemeClr val="bg1"/>
                </a:solidFill>
                <a:latin typeface="Georgia" panose="02040502050405020303" pitchFamily="18" charset="0"/>
              </a:rPr>
              <a:t>Sdn</a:t>
            </a:r>
            <a:r>
              <a:rPr lang="en-US" sz="1000" b="1" dirty="0">
                <a:solidFill>
                  <a:schemeClr val="bg1"/>
                </a:solidFill>
                <a:latin typeface="Georgia" panose="02040502050405020303" pitchFamily="18" charset="0"/>
              </a:rPr>
              <a:t> </a:t>
            </a:r>
            <a:r>
              <a:rPr lang="en-US" sz="1000" b="1" dirty="0" err="1">
                <a:solidFill>
                  <a:schemeClr val="bg1"/>
                </a:solidFill>
                <a:latin typeface="Georgia" panose="02040502050405020303" pitchFamily="18" charset="0"/>
              </a:rPr>
              <a:t>Bhd</a:t>
            </a:r>
            <a:endParaRPr lang="en-US" sz="1000" b="1" dirty="0">
              <a:solidFill>
                <a:schemeClr val="bg1"/>
              </a:solidFill>
              <a:latin typeface="Georgia" panose="02040502050405020303" pitchFamily="18" charset="0"/>
            </a:endParaRPr>
          </a:p>
          <a:p>
            <a:pPr algn="r"/>
            <a:r>
              <a:rPr lang="en-US" sz="1000" b="1" dirty="0">
                <a:solidFill>
                  <a:schemeClr val="bg1"/>
                </a:solidFill>
                <a:latin typeface="Georgia" panose="02040502050405020303" pitchFamily="18" charset="0"/>
              </a:rPr>
              <a:t>general@lmc.com.my</a:t>
            </a:r>
          </a:p>
        </p:txBody>
      </p:sp>
      <p:sp>
        <p:nvSpPr>
          <p:cNvPr id="24" name="TextBox 23">
            <a:extLst>
              <a:ext uri="{FF2B5EF4-FFF2-40B4-BE49-F238E27FC236}">
                <a16:creationId xmlns:a16="http://schemas.microsoft.com/office/drawing/2014/main" id="{801FC526-F649-1A29-60E4-77C2EB274FD5}"/>
              </a:ext>
            </a:extLst>
          </p:cNvPr>
          <p:cNvSpPr txBox="1"/>
          <p:nvPr/>
        </p:nvSpPr>
        <p:spPr>
          <a:xfrm>
            <a:off x="684087" y="1043029"/>
            <a:ext cx="6502156" cy="307777"/>
          </a:xfrm>
          <a:prstGeom prst="rect">
            <a:avLst/>
          </a:prstGeom>
          <a:noFill/>
        </p:spPr>
        <p:txBody>
          <a:bodyPr wrap="square" rtlCol="0">
            <a:spAutoFit/>
          </a:bodyPr>
          <a:lstStyle/>
          <a:p>
            <a:pPr marL="285750" indent="-285750">
              <a:buFont typeface="Wingdings" panose="05000000000000000000" pitchFamily="2" charset="2"/>
              <a:buChar char="q"/>
            </a:pPr>
            <a:r>
              <a:rPr lang="en-US" sz="1400" b="1" dirty="0">
                <a:solidFill>
                  <a:schemeClr val="accent2"/>
                </a:solidFill>
                <a:latin typeface="Georgia" panose="02040502050405020303" pitchFamily="18" charset="0"/>
                <a:ea typeface="Cambria" panose="02040503050406030204" pitchFamily="18" charset="0"/>
              </a:rPr>
              <a:t>Field requirements in e-Invoice</a:t>
            </a:r>
            <a:endParaRPr lang="en-US" sz="1400" dirty="0">
              <a:latin typeface="Georgia" panose="02040502050405020303" pitchFamily="18" charset="0"/>
              <a:ea typeface="Cambria" panose="02040503050406030204" pitchFamily="18" charset="0"/>
            </a:endParaRPr>
          </a:p>
        </p:txBody>
      </p:sp>
      <p:sp>
        <p:nvSpPr>
          <p:cNvPr id="61" name="TextBox 60">
            <a:extLst>
              <a:ext uri="{FF2B5EF4-FFF2-40B4-BE49-F238E27FC236}">
                <a16:creationId xmlns:a16="http://schemas.microsoft.com/office/drawing/2014/main" id="{0529EBF5-2C9E-AE78-742F-B7C5FAF1EA9B}"/>
              </a:ext>
            </a:extLst>
          </p:cNvPr>
          <p:cNvSpPr txBox="1"/>
          <p:nvPr/>
        </p:nvSpPr>
        <p:spPr>
          <a:xfrm>
            <a:off x="675134" y="1433653"/>
            <a:ext cx="6419656" cy="276999"/>
          </a:xfrm>
          <a:prstGeom prst="rect">
            <a:avLst/>
          </a:prstGeom>
          <a:noFill/>
        </p:spPr>
        <p:txBody>
          <a:bodyPr wrap="square" rtlCol="0">
            <a:spAutoFit/>
          </a:bodyPr>
          <a:lstStyle/>
          <a:p>
            <a:r>
              <a:rPr lang="en-US" sz="1200" dirty="0">
                <a:latin typeface="Georgia" panose="02040502050405020303" pitchFamily="18" charset="0"/>
                <a:ea typeface="Cambria" panose="02040503050406030204" pitchFamily="18" charset="0"/>
              </a:rPr>
              <a:t>The following table </a:t>
            </a:r>
            <a:r>
              <a:rPr lang="en-US" sz="1200" dirty="0" err="1">
                <a:latin typeface="Georgia" panose="02040502050405020303" pitchFamily="18" charset="0"/>
                <a:ea typeface="Cambria" panose="02040503050406030204" pitchFamily="18" charset="0"/>
              </a:rPr>
              <a:t>summarises</a:t>
            </a:r>
            <a:r>
              <a:rPr lang="en-US" sz="1200" dirty="0">
                <a:latin typeface="Georgia" panose="02040502050405020303" pitchFamily="18" charset="0"/>
                <a:ea typeface="Cambria" panose="02040503050406030204" pitchFamily="18" charset="0"/>
              </a:rPr>
              <a:t> the basic fields required in e-Invoice for various scenarios: </a:t>
            </a:r>
          </a:p>
        </p:txBody>
      </p:sp>
      <p:graphicFrame>
        <p:nvGraphicFramePr>
          <p:cNvPr id="3" name="Object 2">
            <a:extLst>
              <a:ext uri="{FF2B5EF4-FFF2-40B4-BE49-F238E27FC236}">
                <a16:creationId xmlns:a16="http://schemas.microsoft.com/office/drawing/2014/main" id="{AB51A9A2-30E4-D28A-662A-5686350135D8}"/>
              </a:ext>
            </a:extLst>
          </p:cNvPr>
          <p:cNvGraphicFramePr>
            <a:graphicFrameLocks noChangeAspect="1"/>
          </p:cNvGraphicFramePr>
          <p:nvPr>
            <p:extLst>
              <p:ext uri="{D42A27DB-BD31-4B8C-83A1-F6EECF244321}">
                <p14:modId xmlns:p14="http://schemas.microsoft.com/office/powerpoint/2010/main" val="1074616216"/>
              </p:ext>
            </p:extLst>
          </p:nvPr>
        </p:nvGraphicFramePr>
        <p:xfrm>
          <a:off x="774700" y="1892300"/>
          <a:ext cx="6805613" cy="6804025"/>
        </p:xfrm>
        <a:graphic>
          <a:graphicData uri="http://schemas.openxmlformats.org/presentationml/2006/ole">
            <mc:AlternateContent xmlns:mc="http://schemas.openxmlformats.org/markup-compatibility/2006">
              <mc:Choice xmlns:v="urn:schemas-microsoft-com:vml" Requires="v">
                <p:oleObj name="Worksheet" r:id="rId2" imgW="6804837" imgH="6804691" progId="Excel.Sheet.12">
                  <p:embed/>
                </p:oleObj>
              </mc:Choice>
              <mc:Fallback>
                <p:oleObj name="Worksheet" r:id="rId2" imgW="6804837" imgH="6804691" progId="Excel.Sheet.12">
                  <p:embed/>
                  <p:pic>
                    <p:nvPicPr>
                      <p:cNvPr id="3" name="Object 2">
                        <a:extLst>
                          <a:ext uri="{FF2B5EF4-FFF2-40B4-BE49-F238E27FC236}">
                            <a16:creationId xmlns:a16="http://schemas.microsoft.com/office/drawing/2014/main" id="{AB51A9A2-30E4-D28A-662A-5686350135D8}"/>
                          </a:ext>
                        </a:extLst>
                      </p:cNvPr>
                      <p:cNvPicPr/>
                      <p:nvPr/>
                    </p:nvPicPr>
                    <p:blipFill>
                      <a:blip r:embed="rId3"/>
                      <a:stretch>
                        <a:fillRect/>
                      </a:stretch>
                    </p:blipFill>
                    <p:spPr>
                      <a:xfrm>
                        <a:off x="774700" y="1892300"/>
                        <a:ext cx="6805613" cy="6804025"/>
                      </a:xfrm>
                      <a:prstGeom prst="rect">
                        <a:avLst/>
                      </a:prstGeom>
                    </p:spPr>
                  </p:pic>
                </p:oleObj>
              </mc:Fallback>
            </mc:AlternateContent>
          </a:graphicData>
        </a:graphic>
      </p:graphicFrame>
    </p:spTree>
    <p:extLst>
      <p:ext uri="{BB962C8B-B14F-4D97-AF65-F5344CB8AC3E}">
        <p14:creationId xmlns:p14="http://schemas.microsoft.com/office/powerpoint/2010/main" val="3806093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D953111-C5C0-600C-9B07-5D1BF3055FEF}"/>
              </a:ext>
            </a:extLst>
          </p:cNvPr>
          <p:cNvSpPr txBox="1"/>
          <p:nvPr/>
        </p:nvSpPr>
        <p:spPr>
          <a:xfrm>
            <a:off x="675134" y="534482"/>
            <a:ext cx="5842896" cy="276999"/>
          </a:xfrm>
          <a:prstGeom prst="rect">
            <a:avLst/>
          </a:prstGeom>
          <a:noFill/>
        </p:spPr>
        <p:txBody>
          <a:bodyPr wrap="square" rtlCol="0">
            <a:spAutoFit/>
          </a:bodyPr>
          <a:lstStyle/>
          <a:p>
            <a:r>
              <a:rPr lang="en-US" sz="1200" b="1" dirty="0"/>
              <a:t>E-Invoicing in Malaysia | 2024 </a:t>
            </a:r>
            <a:endParaRPr lang="en-MY" sz="1200" b="1" dirty="0"/>
          </a:p>
        </p:txBody>
      </p:sp>
      <p:sp>
        <p:nvSpPr>
          <p:cNvPr id="29" name="TextBox 28">
            <a:extLst>
              <a:ext uri="{FF2B5EF4-FFF2-40B4-BE49-F238E27FC236}">
                <a16:creationId xmlns:a16="http://schemas.microsoft.com/office/drawing/2014/main" id="{2F2AA4A0-5A03-A064-CC76-1AE6F1E4F0E6}"/>
              </a:ext>
            </a:extLst>
          </p:cNvPr>
          <p:cNvSpPr txBox="1"/>
          <p:nvPr/>
        </p:nvSpPr>
        <p:spPr>
          <a:xfrm>
            <a:off x="4462585" y="9777839"/>
            <a:ext cx="3309815" cy="400110"/>
          </a:xfrm>
          <a:prstGeom prst="rect">
            <a:avLst/>
          </a:prstGeom>
          <a:noFill/>
        </p:spPr>
        <p:txBody>
          <a:bodyPr wrap="square" rtlCol="0">
            <a:spAutoFit/>
          </a:bodyPr>
          <a:lstStyle/>
          <a:p>
            <a:pPr algn="r"/>
            <a:r>
              <a:rPr lang="en-US" sz="1000" b="1" dirty="0">
                <a:solidFill>
                  <a:schemeClr val="bg1"/>
                </a:solidFill>
                <a:latin typeface="Georgia" panose="02040502050405020303" pitchFamily="18" charset="0"/>
              </a:rPr>
              <a:t>LMC Taxation Services </a:t>
            </a:r>
            <a:r>
              <a:rPr lang="en-US" sz="1000" b="1" dirty="0" err="1">
                <a:solidFill>
                  <a:schemeClr val="bg1"/>
                </a:solidFill>
                <a:latin typeface="Georgia" panose="02040502050405020303" pitchFamily="18" charset="0"/>
              </a:rPr>
              <a:t>Sdn</a:t>
            </a:r>
            <a:r>
              <a:rPr lang="en-US" sz="1000" b="1" dirty="0">
                <a:solidFill>
                  <a:schemeClr val="bg1"/>
                </a:solidFill>
                <a:latin typeface="Georgia" panose="02040502050405020303" pitchFamily="18" charset="0"/>
              </a:rPr>
              <a:t> </a:t>
            </a:r>
            <a:r>
              <a:rPr lang="en-US" sz="1000" b="1" dirty="0" err="1">
                <a:solidFill>
                  <a:schemeClr val="bg1"/>
                </a:solidFill>
                <a:latin typeface="Georgia" panose="02040502050405020303" pitchFamily="18" charset="0"/>
              </a:rPr>
              <a:t>Bhd</a:t>
            </a:r>
            <a:endParaRPr lang="en-US" sz="1000" b="1" dirty="0">
              <a:solidFill>
                <a:schemeClr val="bg1"/>
              </a:solidFill>
              <a:latin typeface="Georgia" panose="02040502050405020303" pitchFamily="18" charset="0"/>
            </a:endParaRPr>
          </a:p>
          <a:p>
            <a:pPr algn="r"/>
            <a:r>
              <a:rPr lang="en-US" sz="1000" b="1" dirty="0">
                <a:solidFill>
                  <a:schemeClr val="bg1"/>
                </a:solidFill>
                <a:latin typeface="Georgia" panose="02040502050405020303" pitchFamily="18" charset="0"/>
              </a:rPr>
              <a:t>general@lmc.com.my</a:t>
            </a:r>
          </a:p>
        </p:txBody>
      </p:sp>
      <p:sp>
        <p:nvSpPr>
          <p:cNvPr id="24" name="TextBox 23">
            <a:extLst>
              <a:ext uri="{FF2B5EF4-FFF2-40B4-BE49-F238E27FC236}">
                <a16:creationId xmlns:a16="http://schemas.microsoft.com/office/drawing/2014/main" id="{801FC526-F649-1A29-60E4-77C2EB274FD5}"/>
              </a:ext>
            </a:extLst>
          </p:cNvPr>
          <p:cNvSpPr txBox="1"/>
          <p:nvPr/>
        </p:nvSpPr>
        <p:spPr>
          <a:xfrm>
            <a:off x="684087" y="1043029"/>
            <a:ext cx="6502156" cy="307777"/>
          </a:xfrm>
          <a:prstGeom prst="rect">
            <a:avLst/>
          </a:prstGeom>
          <a:noFill/>
        </p:spPr>
        <p:txBody>
          <a:bodyPr wrap="square" rtlCol="0">
            <a:spAutoFit/>
          </a:bodyPr>
          <a:lstStyle/>
          <a:p>
            <a:pPr marL="285750" indent="-285750">
              <a:buFont typeface="Wingdings" panose="05000000000000000000" pitchFamily="2" charset="2"/>
              <a:buChar char="q"/>
            </a:pPr>
            <a:r>
              <a:rPr lang="en-US" sz="1400" b="1" dirty="0">
                <a:solidFill>
                  <a:schemeClr val="accent2"/>
                </a:solidFill>
                <a:latin typeface="Georgia" panose="02040502050405020303" pitchFamily="18" charset="0"/>
                <a:ea typeface="Cambria" panose="02040503050406030204" pitchFamily="18" charset="0"/>
              </a:rPr>
              <a:t>Field requirements in e-Invoice </a:t>
            </a:r>
            <a:endParaRPr lang="en-US" sz="1400" dirty="0">
              <a:latin typeface="Georgia" panose="02040502050405020303" pitchFamily="18" charset="0"/>
              <a:ea typeface="Cambria" panose="02040503050406030204" pitchFamily="18" charset="0"/>
            </a:endParaRPr>
          </a:p>
        </p:txBody>
      </p:sp>
      <p:sp>
        <p:nvSpPr>
          <p:cNvPr id="61" name="TextBox 60">
            <a:extLst>
              <a:ext uri="{FF2B5EF4-FFF2-40B4-BE49-F238E27FC236}">
                <a16:creationId xmlns:a16="http://schemas.microsoft.com/office/drawing/2014/main" id="{0529EBF5-2C9E-AE78-742F-B7C5FAF1EA9B}"/>
              </a:ext>
            </a:extLst>
          </p:cNvPr>
          <p:cNvSpPr txBox="1"/>
          <p:nvPr/>
        </p:nvSpPr>
        <p:spPr>
          <a:xfrm>
            <a:off x="675134" y="1433653"/>
            <a:ext cx="6419656" cy="276999"/>
          </a:xfrm>
          <a:prstGeom prst="rect">
            <a:avLst/>
          </a:prstGeom>
          <a:noFill/>
        </p:spPr>
        <p:txBody>
          <a:bodyPr wrap="square" rtlCol="0">
            <a:spAutoFit/>
          </a:bodyPr>
          <a:lstStyle/>
          <a:p>
            <a:r>
              <a:rPr lang="en-US" sz="1200" dirty="0">
                <a:latin typeface="Georgia" panose="02040502050405020303" pitchFamily="18" charset="0"/>
                <a:ea typeface="Cambria" panose="02040503050406030204" pitchFamily="18" charset="0"/>
              </a:rPr>
              <a:t>The following table </a:t>
            </a:r>
            <a:r>
              <a:rPr lang="en-US" sz="1200" dirty="0" err="1">
                <a:latin typeface="Georgia" panose="02040502050405020303" pitchFamily="18" charset="0"/>
                <a:ea typeface="Cambria" panose="02040503050406030204" pitchFamily="18" charset="0"/>
              </a:rPr>
              <a:t>summarises</a:t>
            </a:r>
            <a:r>
              <a:rPr lang="en-US" sz="1200" dirty="0">
                <a:latin typeface="Georgia" panose="02040502050405020303" pitchFamily="18" charset="0"/>
                <a:ea typeface="Cambria" panose="02040503050406030204" pitchFamily="18" charset="0"/>
              </a:rPr>
              <a:t> the additional fields required in e-invoice: </a:t>
            </a:r>
          </a:p>
        </p:txBody>
      </p:sp>
      <p:graphicFrame>
        <p:nvGraphicFramePr>
          <p:cNvPr id="3" name="Object 2">
            <a:extLst>
              <a:ext uri="{FF2B5EF4-FFF2-40B4-BE49-F238E27FC236}">
                <a16:creationId xmlns:a16="http://schemas.microsoft.com/office/drawing/2014/main" id="{AB51A9A2-30E4-D28A-662A-5686350135D8}"/>
              </a:ext>
            </a:extLst>
          </p:cNvPr>
          <p:cNvGraphicFramePr>
            <a:graphicFrameLocks noChangeAspect="1"/>
          </p:cNvGraphicFramePr>
          <p:nvPr>
            <p:extLst>
              <p:ext uri="{D42A27DB-BD31-4B8C-83A1-F6EECF244321}">
                <p14:modId xmlns:p14="http://schemas.microsoft.com/office/powerpoint/2010/main" val="3026234763"/>
              </p:ext>
            </p:extLst>
          </p:nvPr>
        </p:nvGraphicFramePr>
        <p:xfrm>
          <a:off x="765175" y="1725613"/>
          <a:ext cx="6789738" cy="6980237"/>
        </p:xfrm>
        <a:graphic>
          <a:graphicData uri="http://schemas.openxmlformats.org/presentationml/2006/ole">
            <mc:AlternateContent xmlns:mc="http://schemas.openxmlformats.org/markup-compatibility/2006">
              <mc:Choice xmlns:v="urn:schemas-microsoft-com:vml" Requires="v">
                <p:oleObj name="Worksheet" r:id="rId2" imgW="6789526" imgH="6979889" progId="Excel.Sheet.12">
                  <p:embed/>
                </p:oleObj>
              </mc:Choice>
              <mc:Fallback>
                <p:oleObj name="Worksheet" r:id="rId2" imgW="6789526" imgH="6979889" progId="Excel.Sheet.12">
                  <p:embed/>
                  <p:pic>
                    <p:nvPicPr>
                      <p:cNvPr id="3" name="Object 2">
                        <a:extLst>
                          <a:ext uri="{FF2B5EF4-FFF2-40B4-BE49-F238E27FC236}">
                            <a16:creationId xmlns:a16="http://schemas.microsoft.com/office/drawing/2014/main" id="{AB51A9A2-30E4-D28A-662A-5686350135D8}"/>
                          </a:ext>
                        </a:extLst>
                      </p:cNvPr>
                      <p:cNvPicPr/>
                      <p:nvPr/>
                    </p:nvPicPr>
                    <p:blipFill>
                      <a:blip r:embed="rId3"/>
                      <a:stretch>
                        <a:fillRect/>
                      </a:stretch>
                    </p:blipFill>
                    <p:spPr>
                      <a:xfrm>
                        <a:off x="765175" y="1725613"/>
                        <a:ext cx="6789738" cy="6980237"/>
                      </a:xfrm>
                      <a:prstGeom prst="rect">
                        <a:avLst/>
                      </a:prstGeom>
                    </p:spPr>
                  </p:pic>
                </p:oleObj>
              </mc:Fallback>
            </mc:AlternateContent>
          </a:graphicData>
        </a:graphic>
      </p:graphicFrame>
    </p:spTree>
    <p:extLst>
      <p:ext uri="{BB962C8B-B14F-4D97-AF65-F5344CB8AC3E}">
        <p14:creationId xmlns:p14="http://schemas.microsoft.com/office/powerpoint/2010/main" val="2319897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D953111-C5C0-600C-9B07-5D1BF3055FEF}"/>
              </a:ext>
            </a:extLst>
          </p:cNvPr>
          <p:cNvSpPr txBox="1"/>
          <p:nvPr/>
        </p:nvSpPr>
        <p:spPr>
          <a:xfrm>
            <a:off x="675134" y="534482"/>
            <a:ext cx="5842896" cy="276999"/>
          </a:xfrm>
          <a:prstGeom prst="rect">
            <a:avLst/>
          </a:prstGeom>
          <a:noFill/>
        </p:spPr>
        <p:txBody>
          <a:bodyPr wrap="square" rtlCol="0">
            <a:spAutoFit/>
          </a:bodyPr>
          <a:lstStyle/>
          <a:p>
            <a:r>
              <a:rPr lang="en-US" sz="1200" b="1" dirty="0"/>
              <a:t>E-Invoicing in Malaysia | 2024 </a:t>
            </a:r>
            <a:endParaRPr lang="en-MY" sz="1200" b="1" dirty="0"/>
          </a:p>
        </p:txBody>
      </p:sp>
      <p:sp>
        <p:nvSpPr>
          <p:cNvPr id="29" name="TextBox 28">
            <a:extLst>
              <a:ext uri="{FF2B5EF4-FFF2-40B4-BE49-F238E27FC236}">
                <a16:creationId xmlns:a16="http://schemas.microsoft.com/office/drawing/2014/main" id="{2F2AA4A0-5A03-A064-CC76-1AE6F1E4F0E6}"/>
              </a:ext>
            </a:extLst>
          </p:cNvPr>
          <p:cNvSpPr txBox="1"/>
          <p:nvPr/>
        </p:nvSpPr>
        <p:spPr>
          <a:xfrm>
            <a:off x="4462585" y="9777839"/>
            <a:ext cx="3309815" cy="400110"/>
          </a:xfrm>
          <a:prstGeom prst="rect">
            <a:avLst/>
          </a:prstGeom>
          <a:noFill/>
        </p:spPr>
        <p:txBody>
          <a:bodyPr wrap="square" rtlCol="0">
            <a:spAutoFit/>
          </a:bodyPr>
          <a:lstStyle/>
          <a:p>
            <a:pPr algn="r"/>
            <a:r>
              <a:rPr lang="en-US" sz="1000" b="1" dirty="0">
                <a:solidFill>
                  <a:schemeClr val="bg1"/>
                </a:solidFill>
                <a:latin typeface="Georgia" panose="02040502050405020303" pitchFamily="18" charset="0"/>
              </a:rPr>
              <a:t>LMC Taxation Services </a:t>
            </a:r>
            <a:r>
              <a:rPr lang="en-US" sz="1000" b="1" dirty="0" err="1">
                <a:solidFill>
                  <a:schemeClr val="bg1"/>
                </a:solidFill>
                <a:latin typeface="Georgia" panose="02040502050405020303" pitchFamily="18" charset="0"/>
              </a:rPr>
              <a:t>Sdn</a:t>
            </a:r>
            <a:r>
              <a:rPr lang="en-US" sz="1000" b="1" dirty="0">
                <a:solidFill>
                  <a:schemeClr val="bg1"/>
                </a:solidFill>
                <a:latin typeface="Georgia" panose="02040502050405020303" pitchFamily="18" charset="0"/>
              </a:rPr>
              <a:t> </a:t>
            </a:r>
            <a:r>
              <a:rPr lang="en-US" sz="1000" b="1" dirty="0" err="1">
                <a:solidFill>
                  <a:schemeClr val="bg1"/>
                </a:solidFill>
                <a:latin typeface="Georgia" panose="02040502050405020303" pitchFamily="18" charset="0"/>
              </a:rPr>
              <a:t>Bhd</a:t>
            </a:r>
            <a:endParaRPr lang="en-US" sz="1000" b="1" dirty="0">
              <a:solidFill>
                <a:schemeClr val="bg1"/>
              </a:solidFill>
              <a:latin typeface="Georgia" panose="02040502050405020303" pitchFamily="18" charset="0"/>
            </a:endParaRPr>
          </a:p>
          <a:p>
            <a:pPr algn="r"/>
            <a:r>
              <a:rPr lang="en-US" sz="1000" b="1" dirty="0">
                <a:solidFill>
                  <a:schemeClr val="bg1"/>
                </a:solidFill>
                <a:latin typeface="Georgia" panose="02040502050405020303" pitchFamily="18" charset="0"/>
              </a:rPr>
              <a:t>general@lmc.com.my</a:t>
            </a:r>
          </a:p>
        </p:txBody>
      </p:sp>
      <p:sp>
        <p:nvSpPr>
          <p:cNvPr id="24" name="TextBox 23">
            <a:extLst>
              <a:ext uri="{FF2B5EF4-FFF2-40B4-BE49-F238E27FC236}">
                <a16:creationId xmlns:a16="http://schemas.microsoft.com/office/drawing/2014/main" id="{801FC526-F649-1A29-60E4-77C2EB274FD5}"/>
              </a:ext>
            </a:extLst>
          </p:cNvPr>
          <p:cNvSpPr txBox="1"/>
          <p:nvPr/>
        </p:nvSpPr>
        <p:spPr>
          <a:xfrm>
            <a:off x="684087" y="1043029"/>
            <a:ext cx="6502156" cy="307777"/>
          </a:xfrm>
          <a:prstGeom prst="rect">
            <a:avLst/>
          </a:prstGeom>
          <a:noFill/>
        </p:spPr>
        <p:txBody>
          <a:bodyPr wrap="square" rtlCol="0">
            <a:spAutoFit/>
          </a:bodyPr>
          <a:lstStyle/>
          <a:p>
            <a:pPr marL="285750" indent="-285750">
              <a:buFont typeface="Wingdings" panose="05000000000000000000" pitchFamily="2" charset="2"/>
              <a:buChar char="q"/>
            </a:pPr>
            <a:r>
              <a:rPr lang="en-US" sz="1400" b="1" dirty="0">
                <a:solidFill>
                  <a:schemeClr val="accent2"/>
                </a:solidFill>
                <a:latin typeface="Georgia" panose="02040502050405020303" pitchFamily="18" charset="0"/>
                <a:ea typeface="Cambria" panose="02040503050406030204" pitchFamily="18" charset="0"/>
              </a:rPr>
              <a:t>Field requirements in e-Invoice </a:t>
            </a:r>
            <a:endParaRPr lang="en-US" sz="1400" dirty="0">
              <a:latin typeface="Georgia" panose="02040502050405020303" pitchFamily="18" charset="0"/>
              <a:ea typeface="Cambria" panose="02040503050406030204" pitchFamily="18" charset="0"/>
            </a:endParaRPr>
          </a:p>
        </p:txBody>
      </p:sp>
      <p:sp>
        <p:nvSpPr>
          <p:cNvPr id="61" name="TextBox 60">
            <a:extLst>
              <a:ext uri="{FF2B5EF4-FFF2-40B4-BE49-F238E27FC236}">
                <a16:creationId xmlns:a16="http://schemas.microsoft.com/office/drawing/2014/main" id="{0529EBF5-2C9E-AE78-742F-B7C5FAF1EA9B}"/>
              </a:ext>
            </a:extLst>
          </p:cNvPr>
          <p:cNvSpPr txBox="1"/>
          <p:nvPr/>
        </p:nvSpPr>
        <p:spPr>
          <a:xfrm>
            <a:off x="675134" y="1433653"/>
            <a:ext cx="6419656" cy="276999"/>
          </a:xfrm>
          <a:prstGeom prst="rect">
            <a:avLst/>
          </a:prstGeom>
          <a:noFill/>
        </p:spPr>
        <p:txBody>
          <a:bodyPr wrap="square" rtlCol="0">
            <a:spAutoFit/>
          </a:bodyPr>
          <a:lstStyle/>
          <a:p>
            <a:r>
              <a:rPr lang="en-US" sz="1200" dirty="0">
                <a:latin typeface="Georgia" panose="02040502050405020303" pitchFamily="18" charset="0"/>
                <a:ea typeface="Cambria" panose="02040503050406030204" pitchFamily="18" charset="0"/>
              </a:rPr>
              <a:t>The following table </a:t>
            </a:r>
            <a:r>
              <a:rPr lang="en-US" sz="1200" dirty="0" err="1">
                <a:latin typeface="Georgia" panose="02040502050405020303" pitchFamily="18" charset="0"/>
                <a:ea typeface="Cambria" panose="02040503050406030204" pitchFamily="18" charset="0"/>
              </a:rPr>
              <a:t>summarises</a:t>
            </a:r>
            <a:r>
              <a:rPr lang="en-US" sz="1200" dirty="0">
                <a:latin typeface="Georgia" panose="02040502050405020303" pitchFamily="18" charset="0"/>
                <a:ea typeface="Cambria" panose="02040503050406030204" pitchFamily="18" charset="0"/>
              </a:rPr>
              <a:t> the additional fields required in e-invoice: </a:t>
            </a:r>
          </a:p>
        </p:txBody>
      </p:sp>
      <p:graphicFrame>
        <p:nvGraphicFramePr>
          <p:cNvPr id="3" name="Object 2">
            <a:extLst>
              <a:ext uri="{FF2B5EF4-FFF2-40B4-BE49-F238E27FC236}">
                <a16:creationId xmlns:a16="http://schemas.microsoft.com/office/drawing/2014/main" id="{AB51A9A2-30E4-D28A-662A-5686350135D8}"/>
              </a:ext>
            </a:extLst>
          </p:cNvPr>
          <p:cNvGraphicFramePr>
            <a:graphicFrameLocks noChangeAspect="1"/>
          </p:cNvGraphicFramePr>
          <p:nvPr>
            <p:extLst>
              <p:ext uri="{D42A27DB-BD31-4B8C-83A1-F6EECF244321}">
                <p14:modId xmlns:p14="http://schemas.microsoft.com/office/powerpoint/2010/main" val="3837065150"/>
              </p:ext>
            </p:extLst>
          </p:nvPr>
        </p:nvGraphicFramePr>
        <p:xfrm>
          <a:off x="765175" y="1725613"/>
          <a:ext cx="6789738" cy="7124700"/>
        </p:xfrm>
        <a:graphic>
          <a:graphicData uri="http://schemas.openxmlformats.org/presentationml/2006/ole">
            <mc:AlternateContent xmlns:mc="http://schemas.openxmlformats.org/markup-compatibility/2006">
              <mc:Choice xmlns:v="urn:schemas-microsoft-com:vml" Requires="v">
                <p:oleObj name="Worksheet" r:id="rId2" imgW="6789526" imgH="7124543" progId="Excel.Sheet.12">
                  <p:embed/>
                </p:oleObj>
              </mc:Choice>
              <mc:Fallback>
                <p:oleObj name="Worksheet" r:id="rId2" imgW="6789526" imgH="7124543" progId="Excel.Sheet.12">
                  <p:embed/>
                  <p:pic>
                    <p:nvPicPr>
                      <p:cNvPr id="3" name="Object 2">
                        <a:extLst>
                          <a:ext uri="{FF2B5EF4-FFF2-40B4-BE49-F238E27FC236}">
                            <a16:creationId xmlns:a16="http://schemas.microsoft.com/office/drawing/2014/main" id="{AB51A9A2-30E4-D28A-662A-5686350135D8}"/>
                          </a:ext>
                        </a:extLst>
                      </p:cNvPr>
                      <p:cNvPicPr/>
                      <p:nvPr/>
                    </p:nvPicPr>
                    <p:blipFill>
                      <a:blip r:embed="rId3"/>
                      <a:stretch>
                        <a:fillRect/>
                      </a:stretch>
                    </p:blipFill>
                    <p:spPr>
                      <a:xfrm>
                        <a:off x="765175" y="1725613"/>
                        <a:ext cx="6789738" cy="7124700"/>
                      </a:xfrm>
                      <a:prstGeom prst="rect">
                        <a:avLst/>
                      </a:prstGeom>
                    </p:spPr>
                  </p:pic>
                </p:oleObj>
              </mc:Fallback>
            </mc:AlternateContent>
          </a:graphicData>
        </a:graphic>
      </p:graphicFrame>
    </p:spTree>
    <p:extLst>
      <p:ext uri="{BB962C8B-B14F-4D97-AF65-F5344CB8AC3E}">
        <p14:creationId xmlns:p14="http://schemas.microsoft.com/office/powerpoint/2010/main" val="122794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D953111-C5C0-600C-9B07-5D1BF3055FEF}"/>
              </a:ext>
            </a:extLst>
          </p:cNvPr>
          <p:cNvSpPr txBox="1"/>
          <p:nvPr/>
        </p:nvSpPr>
        <p:spPr>
          <a:xfrm>
            <a:off x="675134" y="534482"/>
            <a:ext cx="5842896" cy="276999"/>
          </a:xfrm>
          <a:prstGeom prst="rect">
            <a:avLst/>
          </a:prstGeom>
          <a:noFill/>
        </p:spPr>
        <p:txBody>
          <a:bodyPr wrap="square" rtlCol="0">
            <a:spAutoFit/>
          </a:bodyPr>
          <a:lstStyle/>
          <a:p>
            <a:r>
              <a:rPr lang="en-US" sz="1200" b="1" dirty="0"/>
              <a:t>E-Invoicing in Malaysia | 2024 </a:t>
            </a:r>
            <a:endParaRPr lang="en-MY" sz="1200" b="1" dirty="0"/>
          </a:p>
        </p:txBody>
      </p:sp>
      <p:sp>
        <p:nvSpPr>
          <p:cNvPr id="29" name="TextBox 28">
            <a:extLst>
              <a:ext uri="{FF2B5EF4-FFF2-40B4-BE49-F238E27FC236}">
                <a16:creationId xmlns:a16="http://schemas.microsoft.com/office/drawing/2014/main" id="{2F2AA4A0-5A03-A064-CC76-1AE6F1E4F0E6}"/>
              </a:ext>
            </a:extLst>
          </p:cNvPr>
          <p:cNvSpPr txBox="1"/>
          <p:nvPr/>
        </p:nvSpPr>
        <p:spPr>
          <a:xfrm>
            <a:off x="4462585" y="9777839"/>
            <a:ext cx="3309815" cy="400110"/>
          </a:xfrm>
          <a:prstGeom prst="rect">
            <a:avLst/>
          </a:prstGeom>
          <a:noFill/>
        </p:spPr>
        <p:txBody>
          <a:bodyPr wrap="square" rtlCol="0">
            <a:spAutoFit/>
          </a:bodyPr>
          <a:lstStyle/>
          <a:p>
            <a:pPr algn="r"/>
            <a:r>
              <a:rPr lang="en-US" sz="1000" b="1" dirty="0">
                <a:solidFill>
                  <a:schemeClr val="bg1"/>
                </a:solidFill>
                <a:latin typeface="Georgia" panose="02040502050405020303" pitchFamily="18" charset="0"/>
              </a:rPr>
              <a:t>LMC Taxation Services </a:t>
            </a:r>
            <a:r>
              <a:rPr lang="en-US" sz="1000" b="1" dirty="0" err="1">
                <a:solidFill>
                  <a:schemeClr val="bg1"/>
                </a:solidFill>
                <a:latin typeface="Georgia" panose="02040502050405020303" pitchFamily="18" charset="0"/>
              </a:rPr>
              <a:t>Sdn</a:t>
            </a:r>
            <a:r>
              <a:rPr lang="en-US" sz="1000" b="1" dirty="0">
                <a:solidFill>
                  <a:schemeClr val="bg1"/>
                </a:solidFill>
                <a:latin typeface="Georgia" panose="02040502050405020303" pitchFamily="18" charset="0"/>
              </a:rPr>
              <a:t> </a:t>
            </a:r>
            <a:r>
              <a:rPr lang="en-US" sz="1000" b="1" dirty="0" err="1">
                <a:solidFill>
                  <a:schemeClr val="bg1"/>
                </a:solidFill>
                <a:latin typeface="Georgia" panose="02040502050405020303" pitchFamily="18" charset="0"/>
              </a:rPr>
              <a:t>Bhd</a:t>
            </a:r>
            <a:endParaRPr lang="en-US" sz="1000" b="1" dirty="0">
              <a:solidFill>
                <a:schemeClr val="bg1"/>
              </a:solidFill>
              <a:latin typeface="Georgia" panose="02040502050405020303" pitchFamily="18" charset="0"/>
            </a:endParaRPr>
          </a:p>
          <a:p>
            <a:pPr algn="r"/>
            <a:r>
              <a:rPr lang="en-US" sz="1000" b="1" dirty="0">
                <a:solidFill>
                  <a:schemeClr val="bg1"/>
                </a:solidFill>
                <a:latin typeface="Georgia" panose="02040502050405020303" pitchFamily="18" charset="0"/>
              </a:rPr>
              <a:t>general@lmc.com.my</a:t>
            </a:r>
          </a:p>
        </p:txBody>
      </p:sp>
      <p:sp>
        <p:nvSpPr>
          <p:cNvPr id="24" name="TextBox 23">
            <a:extLst>
              <a:ext uri="{FF2B5EF4-FFF2-40B4-BE49-F238E27FC236}">
                <a16:creationId xmlns:a16="http://schemas.microsoft.com/office/drawing/2014/main" id="{801FC526-F649-1A29-60E4-77C2EB274FD5}"/>
              </a:ext>
            </a:extLst>
          </p:cNvPr>
          <p:cNvSpPr txBox="1"/>
          <p:nvPr/>
        </p:nvSpPr>
        <p:spPr>
          <a:xfrm>
            <a:off x="684087" y="1043029"/>
            <a:ext cx="6502156" cy="307777"/>
          </a:xfrm>
          <a:prstGeom prst="rect">
            <a:avLst/>
          </a:prstGeom>
          <a:noFill/>
        </p:spPr>
        <p:txBody>
          <a:bodyPr wrap="square" rtlCol="0">
            <a:spAutoFit/>
          </a:bodyPr>
          <a:lstStyle/>
          <a:p>
            <a:pPr marL="285750" indent="-285750">
              <a:buFont typeface="Wingdings" panose="05000000000000000000" pitchFamily="2" charset="2"/>
              <a:buChar char="q"/>
            </a:pPr>
            <a:r>
              <a:rPr lang="en-US" sz="1400" b="1" dirty="0">
                <a:solidFill>
                  <a:schemeClr val="accent2"/>
                </a:solidFill>
                <a:latin typeface="Georgia" panose="02040502050405020303" pitchFamily="18" charset="0"/>
                <a:ea typeface="Cambria" panose="02040503050406030204" pitchFamily="18" charset="0"/>
              </a:rPr>
              <a:t>Field requirements in e-Invoice </a:t>
            </a:r>
            <a:endParaRPr lang="en-US" sz="1400" dirty="0">
              <a:latin typeface="Georgia" panose="02040502050405020303" pitchFamily="18" charset="0"/>
              <a:ea typeface="Cambria" panose="02040503050406030204" pitchFamily="18" charset="0"/>
            </a:endParaRPr>
          </a:p>
        </p:txBody>
      </p:sp>
      <p:sp>
        <p:nvSpPr>
          <p:cNvPr id="61" name="TextBox 60">
            <a:extLst>
              <a:ext uri="{FF2B5EF4-FFF2-40B4-BE49-F238E27FC236}">
                <a16:creationId xmlns:a16="http://schemas.microsoft.com/office/drawing/2014/main" id="{0529EBF5-2C9E-AE78-742F-B7C5FAF1EA9B}"/>
              </a:ext>
            </a:extLst>
          </p:cNvPr>
          <p:cNvSpPr txBox="1"/>
          <p:nvPr/>
        </p:nvSpPr>
        <p:spPr>
          <a:xfrm>
            <a:off x="675134" y="1433653"/>
            <a:ext cx="6419656" cy="830997"/>
          </a:xfrm>
          <a:prstGeom prst="rect">
            <a:avLst/>
          </a:prstGeom>
          <a:noFill/>
        </p:spPr>
        <p:txBody>
          <a:bodyPr wrap="square" rtlCol="0">
            <a:spAutoFit/>
          </a:bodyPr>
          <a:lstStyle/>
          <a:p>
            <a:r>
              <a:rPr lang="en-US" sz="1200" dirty="0">
                <a:latin typeface="Georgia" panose="02040502050405020303" pitchFamily="18" charset="0"/>
                <a:ea typeface="Cambria" panose="02040503050406030204" pitchFamily="18" charset="0"/>
              </a:rPr>
              <a:t>The following tables </a:t>
            </a:r>
            <a:r>
              <a:rPr lang="en-US" sz="1200" dirty="0" err="1">
                <a:latin typeface="Georgia" panose="02040502050405020303" pitchFamily="18" charset="0"/>
                <a:ea typeface="Cambria" panose="02040503050406030204" pitchFamily="18" charset="0"/>
              </a:rPr>
              <a:t>summarises</a:t>
            </a:r>
            <a:r>
              <a:rPr lang="en-US" sz="1200" dirty="0">
                <a:latin typeface="Georgia" panose="02040502050405020303" pitchFamily="18" charset="0"/>
                <a:ea typeface="Cambria" panose="02040503050406030204" pitchFamily="18" charset="0"/>
              </a:rPr>
              <a:t> the fields required in the annexure of e-Invoice. </a:t>
            </a:r>
          </a:p>
          <a:p>
            <a:endParaRPr lang="en-US" sz="1200" dirty="0">
              <a:latin typeface="Georgia" panose="02040502050405020303" pitchFamily="18" charset="0"/>
              <a:ea typeface="Cambria" panose="02040503050406030204" pitchFamily="18" charset="0"/>
            </a:endParaRPr>
          </a:p>
          <a:p>
            <a:r>
              <a:rPr lang="en-US" sz="1200" dirty="0">
                <a:latin typeface="Georgia" panose="02040502050405020303" pitchFamily="18" charset="0"/>
                <a:ea typeface="Cambria" panose="02040503050406030204" pitchFamily="18" charset="0"/>
              </a:rPr>
              <a:t>This following is applicable to transactions where goods are shipped to a different recipient and /or address (i.e. different from buyer's details): </a:t>
            </a:r>
          </a:p>
        </p:txBody>
      </p:sp>
      <p:graphicFrame>
        <p:nvGraphicFramePr>
          <p:cNvPr id="3" name="Object 2">
            <a:extLst>
              <a:ext uri="{FF2B5EF4-FFF2-40B4-BE49-F238E27FC236}">
                <a16:creationId xmlns:a16="http://schemas.microsoft.com/office/drawing/2014/main" id="{AB51A9A2-30E4-D28A-662A-5686350135D8}"/>
              </a:ext>
            </a:extLst>
          </p:cNvPr>
          <p:cNvGraphicFramePr>
            <a:graphicFrameLocks noChangeAspect="1"/>
          </p:cNvGraphicFramePr>
          <p:nvPr>
            <p:extLst>
              <p:ext uri="{D42A27DB-BD31-4B8C-83A1-F6EECF244321}">
                <p14:modId xmlns:p14="http://schemas.microsoft.com/office/powerpoint/2010/main" val="2241708366"/>
              </p:ext>
            </p:extLst>
          </p:nvPr>
        </p:nvGraphicFramePr>
        <p:xfrm>
          <a:off x="746125" y="2290763"/>
          <a:ext cx="6789738" cy="1241425"/>
        </p:xfrm>
        <a:graphic>
          <a:graphicData uri="http://schemas.openxmlformats.org/presentationml/2006/ole">
            <mc:AlternateContent xmlns:mc="http://schemas.openxmlformats.org/markup-compatibility/2006">
              <mc:Choice xmlns:v="urn:schemas-microsoft-com:vml" Requires="v">
                <p:oleObj name="Worksheet" r:id="rId2" imgW="6789526" imgH="1242076" progId="Excel.Sheet.12">
                  <p:embed/>
                </p:oleObj>
              </mc:Choice>
              <mc:Fallback>
                <p:oleObj name="Worksheet" r:id="rId2" imgW="6789526" imgH="1242076" progId="Excel.Sheet.12">
                  <p:embed/>
                  <p:pic>
                    <p:nvPicPr>
                      <p:cNvPr id="3" name="Object 2">
                        <a:extLst>
                          <a:ext uri="{FF2B5EF4-FFF2-40B4-BE49-F238E27FC236}">
                            <a16:creationId xmlns:a16="http://schemas.microsoft.com/office/drawing/2014/main" id="{AB51A9A2-30E4-D28A-662A-5686350135D8}"/>
                          </a:ext>
                        </a:extLst>
                      </p:cNvPr>
                      <p:cNvPicPr/>
                      <p:nvPr/>
                    </p:nvPicPr>
                    <p:blipFill>
                      <a:blip r:embed="rId3"/>
                      <a:stretch>
                        <a:fillRect/>
                      </a:stretch>
                    </p:blipFill>
                    <p:spPr>
                      <a:xfrm>
                        <a:off x="746125" y="2290763"/>
                        <a:ext cx="6789738" cy="1241425"/>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06734B66-2A85-2308-78F4-4EFFA0A5B173}"/>
              </a:ext>
            </a:extLst>
          </p:cNvPr>
          <p:cNvSpPr txBox="1"/>
          <p:nvPr/>
        </p:nvSpPr>
        <p:spPr>
          <a:xfrm>
            <a:off x="655734" y="3594263"/>
            <a:ext cx="6419656" cy="276999"/>
          </a:xfrm>
          <a:prstGeom prst="rect">
            <a:avLst/>
          </a:prstGeom>
          <a:noFill/>
        </p:spPr>
        <p:txBody>
          <a:bodyPr wrap="square" rtlCol="0">
            <a:spAutoFit/>
          </a:bodyPr>
          <a:lstStyle/>
          <a:p>
            <a:r>
              <a:rPr lang="en-US" sz="1200" dirty="0">
                <a:latin typeface="Georgia" panose="02040502050405020303" pitchFamily="18" charset="0"/>
                <a:ea typeface="Cambria" panose="02040503050406030204" pitchFamily="18" charset="0"/>
              </a:rPr>
              <a:t>The following is applicable to import and export of goods</a:t>
            </a:r>
          </a:p>
        </p:txBody>
      </p:sp>
      <p:graphicFrame>
        <p:nvGraphicFramePr>
          <p:cNvPr id="4" name="Object 3">
            <a:extLst>
              <a:ext uri="{FF2B5EF4-FFF2-40B4-BE49-F238E27FC236}">
                <a16:creationId xmlns:a16="http://schemas.microsoft.com/office/drawing/2014/main" id="{938814E9-51A2-BF19-6863-17FA787CA7EB}"/>
              </a:ext>
            </a:extLst>
          </p:cNvPr>
          <p:cNvGraphicFramePr>
            <a:graphicFrameLocks noChangeAspect="1"/>
          </p:cNvGraphicFramePr>
          <p:nvPr>
            <p:extLst>
              <p:ext uri="{D42A27DB-BD31-4B8C-83A1-F6EECF244321}">
                <p14:modId xmlns:p14="http://schemas.microsoft.com/office/powerpoint/2010/main" val="1365817848"/>
              </p:ext>
            </p:extLst>
          </p:nvPr>
        </p:nvGraphicFramePr>
        <p:xfrm>
          <a:off x="746125" y="3944938"/>
          <a:ext cx="6789738" cy="990600"/>
        </p:xfrm>
        <a:graphic>
          <a:graphicData uri="http://schemas.openxmlformats.org/presentationml/2006/ole">
            <mc:AlternateContent xmlns:mc="http://schemas.openxmlformats.org/markup-compatibility/2006">
              <mc:Choice xmlns:v="urn:schemas-microsoft-com:vml" Requires="v">
                <p:oleObj name="Worksheet" r:id="rId4" imgW="6789526" imgH="990521" progId="Excel.Sheet.12">
                  <p:embed/>
                </p:oleObj>
              </mc:Choice>
              <mc:Fallback>
                <p:oleObj name="Worksheet" r:id="rId4" imgW="6789526" imgH="990521" progId="Excel.Sheet.12">
                  <p:embed/>
                  <p:pic>
                    <p:nvPicPr>
                      <p:cNvPr id="3" name="Object 2">
                        <a:extLst>
                          <a:ext uri="{FF2B5EF4-FFF2-40B4-BE49-F238E27FC236}">
                            <a16:creationId xmlns:a16="http://schemas.microsoft.com/office/drawing/2014/main" id="{AB51A9A2-30E4-D28A-662A-5686350135D8}"/>
                          </a:ext>
                        </a:extLst>
                      </p:cNvPr>
                      <p:cNvPicPr/>
                      <p:nvPr/>
                    </p:nvPicPr>
                    <p:blipFill>
                      <a:blip r:embed="rId5"/>
                      <a:stretch>
                        <a:fillRect/>
                      </a:stretch>
                    </p:blipFill>
                    <p:spPr>
                      <a:xfrm>
                        <a:off x="746125" y="3944938"/>
                        <a:ext cx="6789738" cy="99060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20154B98-3CE9-AC7E-E4BE-CDB09518F7A0}"/>
              </a:ext>
            </a:extLst>
          </p:cNvPr>
          <p:cNvSpPr txBox="1"/>
          <p:nvPr/>
        </p:nvSpPr>
        <p:spPr>
          <a:xfrm>
            <a:off x="675128" y="5179917"/>
            <a:ext cx="6419656" cy="276999"/>
          </a:xfrm>
          <a:prstGeom prst="rect">
            <a:avLst/>
          </a:prstGeom>
          <a:noFill/>
        </p:spPr>
        <p:txBody>
          <a:bodyPr wrap="square" rtlCol="0">
            <a:spAutoFit/>
          </a:bodyPr>
          <a:lstStyle/>
          <a:p>
            <a:r>
              <a:rPr lang="en-US" sz="1200" dirty="0">
                <a:latin typeface="Georgia" panose="02040502050405020303" pitchFamily="18" charset="0"/>
                <a:ea typeface="Cambria" panose="02040503050406030204" pitchFamily="18" charset="0"/>
              </a:rPr>
              <a:t>The following are additional optional fields to be included in Annexure to the e-invoice </a:t>
            </a:r>
          </a:p>
        </p:txBody>
      </p:sp>
      <p:graphicFrame>
        <p:nvGraphicFramePr>
          <p:cNvPr id="7" name="Object 6">
            <a:extLst>
              <a:ext uri="{FF2B5EF4-FFF2-40B4-BE49-F238E27FC236}">
                <a16:creationId xmlns:a16="http://schemas.microsoft.com/office/drawing/2014/main" id="{B3194623-2187-98F7-B014-5AEFFB657999}"/>
              </a:ext>
            </a:extLst>
          </p:cNvPr>
          <p:cNvGraphicFramePr>
            <a:graphicFrameLocks noChangeAspect="1"/>
          </p:cNvGraphicFramePr>
          <p:nvPr>
            <p:extLst>
              <p:ext uri="{D42A27DB-BD31-4B8C-83A1-F6EECF244321}">
                <p14:modId xmlns:p14="http://schemas.microsoft.com/office/powerpoint/2010/main" val="3563328508"/>
              </p:ext>
            </p:extLst>
          </p:nvPr>
        </p:nvGraphicFramePr>
        <p:xfrm>
          <a:off x="746125" y="5565775"/>
          <a:ext cx="6789738" cy="1554163"/>
        </p:xfrm>
        <a:graphic>
          <a:graphicData uri="http://schemas.openxmlformats.org/presentationml/2006/ole">
            <mc:AlternateContent xmlns:mc="http://schemas.openxmlformats.org/markup-compatibility/2006">
              <mc:Choice xmlns:v="urn:schemas-microsoft-com:vml" Requires="v">
                <p:oleObj name="Worksheet" r:id="rId6" imgW="6789526" imgH="1554291" progId="Excel.Sheet.12">
                  <p:embed/>
                </p:oleObj>
              </mc:Choice>
              <mc:Fallback>
                <p:oleObj name="Worksheet" r:id="rId6" imgW="6789526" imgH="1554291" progId="Excel.Sheet.12">
                  <p:embed/>
                  <p:pic>
                    <p:nvPicPr>
                      <p:cNvPr id="3" name="Object 2">
                        <a:extLst>
                          <a:ext uri="{FF2B5EF4-FFF2-40B4-BE49-F238E27FC236}">
                            <a16:creationId xmlns:a16="http://schemas.microsoft.com/office/drawing/2014/main" id="{AB51A9A2-30E4-D28A-662A-5686350135D8}"/>
                          </a:ext>
                        </a:extLst>
                      </p:cNvPr>
                      <p:cNvPicPr/>
                      <p:nvPr/>
                    </p:nvPicPr>
                    <p:blipFill>
                      <a:blip r:embed="rId7"/>
                      <a:stretch>
                        <a:fillRect/>
                      </a:stretch>
                    </p:blipFill>
                    <p:spPr>
                      <a:xfrm>
                        <a:off x="746125" y="5565775"/>
                        <a:ext cx="6789738" cy="1554163"/>
                      </a:xfrm>
                      <a:prstGeom prst="rect">
                        <a:avLst/>
                      </a:prstGeom>
                    </p:spPr>
                  </p:pic>
                </p:oleObj>
              </mc:Fallback>
            </mc:AlternateContent>
          </a:graphicData>
        </a:graphic>
      </p:graphicFrame>
    </p:spTree>
    <p:extLst>
      <p:ext uri="{BB962C8B-B14F-4D97-AF65-F5344CB8AC3E}">
        <p14:creationId xmlns:p14="http://schemas.microsoft.com/office/powerpoint/2010/main" val="178791029"/>
      </p:ext>
    </p:extLst>
  </p:cSld>
  <p:clrMapOvr>
    <a:masterClrMapping/>
  </p:clrMapOvr>
</p:sld>
</file>

<file path=ppt/theme/theme1.xml><?xml version="1.0" encoding="utf-8"?>
<a:theme xmlns:a="http://schemas.openxmlformats.org/drawingml/2006/main" name="Retrospect">
  <a:themeElements>
    <a:clrScheme name="Custom 2">
      <a:dk1>
        <a:srgbClr val="000000"/>
      </a:dk1>
      <a:lt1>
        <a:sysClr val="window" lastClr="FFFFFF"/>
      </a:lt1>
      <a:dk2>
        <a:srgbClr val="637052"/>
      </a:dk2>
      <a:lt2>
        <a:srgbClr val="CCDDEA"/>
      </a:lt2>
      <a:accent1>
        <a:srgbClr val="7EA9CA"/>
      </a:accent1>
      <a:accent2>
        <a:srgbClr val="2F5674"/>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5967</TotalTime>
  <Words>1242</Words>
  <Application>Microsoft Office PowerPoint</Application>
  <PresentationFormat>Custom</PresentationFormat>
  <Paragraphs>119</Paragraphs>
  <Slides>9</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9</vt:i4>
      </vt:variant>
    </vt:vector>
  </HeadingPairs>
  <TitlesOfParts>
    <vt:vector size="19" baseType="lpstr">
      <vt:lpstr>Arial</vt:lpstr>
      <vt:lpstr>Calibri</vt:lpstr>
      <vt:lpstr>Calibri Light</vt:lpstr>
      <vt:lpstr>Cambria</vt:lpstr>
      <vt:lpstr>Georgia</vt:lpstr>
      <vt:lpstr>Lato Light</vt:lpstr>
      <vt:lpstr>Wingdings</vt:lpstr>
      <vt:lpstr>Retrospect</vt:lpstr>
      <vt:lpstr>Microsoft Excel Worksheet</vt:lpstr>
      <vt:lpstr>Worksheet</vt:lpstr>
      <vt:lpstr>E-Invoicing in Malaysia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likwen leong</dc:creator>
  <cp:lastModifiedBy>leong</cp:lastModifiedBy>
  <cp:revision>18</cp:revision>
  <cp:lastPrinted>2024-02-15T10:20:27Z</cp:lastPrinted>
  <dcterms:created xsi:type="dcterms:W3CDTF">2023-06-16T03:59:20Z</dcterms:created>
  <dcterms:modified xsi:type="dcterms:W3CDTF">2024-02-16T01:11:50Z</dcterms:modified>
</cp:coreProperties>
</file>